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Oswald"/>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73D279-613C-4E53-A9BE-AF7CF46D8C62}">
  <a:tblStyle styleId="{BC73D279-613C-4E53-A9BE-AF7CF46D8C6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swald-bold.fntdata"/><Relationship Id="rId30" Type="http://schemas.openxmlformats.org/officeDocument/2006/relationships/font" Target="fonts/Oswald-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slides max</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64f689ff7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64f689ff7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67dbe835d9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67dbe835d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6b36036a5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6b36036a5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6f66348c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6f66348c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4bca2b6d7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4bca2b6d7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6f8518245e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6f8518245e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bd7b9699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bd7b9699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6f66348c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6f66348c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67dbe835d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67dbe835d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4bca2b6d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4bca2b6d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explanations</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15e4030b1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15e4030b1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6f8518245e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6f8518245e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6f8518245e_1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6f8518245e_1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6f8518245e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6f8518245e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6f8518245e_1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6f8518245e_1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bca1a55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bca1a55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40a77478d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40a77478d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f8518245e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f8518245e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67dbe835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67dbe835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5e4030b1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5e4030b1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6f8518245e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6f8518245e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67dbe835d9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67dbe835d9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1.png"/><Relationship Id="rId5" Type="http://schemas.openxmlformats.org/officeDocument/2006/relationships/image" Target="../media/image17.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0.png"/><Relationship Id="rId5"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1" Type="http://schemas.openxmlformats.org/officeDocument/2006/relationships/hyperlink" Target="https://www.whats-on-netflix.com/news/netflixs-movie-library-has-shrunk-by-35-since-2015-but-is-growing-again/" TargetMode="External"/><Relationship Id="rId10" Type="http://schemas.openxmlformats.org/officeDocument/2006/relationships/hyperlink" Target="https://variety.com/2022/digital/news/netflix-lowest-value-must-have-service-survey-1235301080/" TargetMode="External"/><Relationship Id="rId13" Type="http://schemas.openxmlformats.org/officeDocument/2006/relationships/hyperlink" Target="https://www.businessinsider.nl/netflix-market-share-of-global-streaming-subscribers-dropping-ampere-2020-1/" TargetMode="External"/><Relationship Id="rId12" Type="http://schemas.openxmlformats.org/officeDocument/2006/relationships/hyperlink" Target="https://www.macrotrends.net/stocks/charts/NFLX/netflix/profit-margins#:~:text=Current%20and%20historical%20gross%20margin,30%2C%202022%20is%2016.03%25" TargetMode="External"/><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www.forbes.com/sites/bethkindig/2022/07/22/netflix-stock-stronger-than-it-seems-following-q2-earnings/?sh=4dff60a6198d" TargetMode="External"/><Relationship Id="rId4" Type="http://schemas.openxmlformats.org/officeDocument/2006/relationships/hyperlink" Target="https://www.statista.com/statistics/250934/quarterly-number-of-netflix-streaming-subscribers-worldwide/#:~:text=Quarterly%20Netflix%20subscribers%20count%20worldwide%202013%2D2022&amp;text=Netflix%20had%20approximately%20223%20million,compared%20with%20the%20previous%20quarter" TargetMode="External"/><Relationship Id="rId9" Type="http://schemas.openxmlformats.org/officeDocument/2006/relationships/hyperlink" Target="https://www.statista.com/forecasts/1305033/netflix-video-on-demand-brand-profile-in-the-united-states#:~:text=How%20high%20is%20the%20brand,and%20the%20written%20brand%20name" TargetMode="External"/><Relationship Id="rId15" Type="http://schemas.openxmlformats.org/officeDocument/2006/relationships/hyperlink" Target="https://www.moneygeek.com/financial-planning/resources/best-streaming-services-on-a-budget/" TargetMode="External"/><Relationship Id="rId14" Type="http://schemas.openxmlformats.org/officeDocument/2006/relationships/hyperlink" Target="https://statstic.com/marketing-expenses-of-netflix/" TargetMode="External"/><Relationship Id="rId5" Type="http://schemas.openxmlformats.org/officeDocument/2006/relationships/hyperlink" Target="https://www.exchange4media.com/digital-news/we-have-seen-a-nice-uptick-in-engagement-in-india-after-price-cut-119813.html" TargetMode="External"/><Relationship Id="rId6" Type="http://schemas.openxmlformats.org/officeDocument/2006/relationships/hyperlink" Target="https://about.netflix.com/en/news/announcing-basic-with-ads-us" TargetMode="External"/><Relationship Id="rId7" Type="http://schemas.openxmlformats.org/officeDocument/2006/relationships/hyperlink" Target="https://www.cabletv.com/blog/best-on-demand-streaming-tv-providers-in-customer-satisfaction" TargetMode="External"/><Relationship Id="rId8" Type="http://schemas.openxmlformats.org/officeDocument/2006/relationships/hyperlink" Target="https://buildd.co/marketing/netflix-marketing-strateg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png"/><Relationship Id="rId5"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4.png"/><Relationship Id="rId7"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p:nvPr/>
        </p:nvSpPr>
        <p:spPr>
          <a:xfrm>
            <a:off x="-47025" y="-9300"/>
            <a:ext cx="5991900" cy="5152800"/>
          </a:xfrm>
          <a:prstGeom prst="rtTriangle">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 name="Google Shape;58;p13"/>
          <p:cNvPicPr preferRelativeResize="0"/>
          <p:nvPr/>
        </p:nvPicPr>
        <p:blipFill>
          <a:blip r:embed="rId4">
            <a:alphaModFix/>
          </a:blip>
          <a:stretch>
            <a:fillRect/>
          </a:stretch>
        </p:blipFill>
        <p:spPr>
          <a:xfrm>
            <a:off x="535497" y="2124500"/>
            <a:ext cx="1356575" cy="2463875"/>
          </a:xfrm>
          <a:prstGeom prst="rect">
            <a:avLst/>
          </a:prstGeom>
          <a:noFill/>
          <a:ln>
            <a:noFill/>
          </a:ln>
        </p:spPr>
      </p:pic>
      <p:sp>
        <p:nvSpPr>
          <p:cNvPr id="59" name="Google Shape;59;p13"/>
          <p:cNvSpPr txBox="1"/>
          <p:nvPr/>
        </p:nvSpPr>
        <p:spPr>
          <a:xfrm>
            <a:off x="7094100" y="4743300"/>
            <a:ext cx="2049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lt1"/>
                </a:solidFill>
              </a:rPr>
              <a:t>Makayla George IDP</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nvSpPr>
        <p:spPr>
          <a:xfrm>
            <a:off x="0" y="0"/>
            <a:ext cx="830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H2: Netflix can increase market share by increasing marketing efforts </a:t>
            </a:r>
            <a:endParaRPr b="1" sz="1800">
              <a:solidFill>
                <a:schemeClr val="lt1"/>
              </a:solidFill>
              <a:latin typeface="Times New Roman"/>
              <a:ea typeface="Times New Roman"/>
              <a:cs typeface="Times New Roman"/>
              <a:sym typeface="Times New Roman"/>
            </a:endParaRPr>
          </a:p>
        </p:txBody>
      </p:sp>
      <p:sp>
        <p:nvSpPr>
          <p:cNvPr id="249" name="Google Shape;249;p22"/>
          <p:cNvSpPr/>
          <p:nvPr/>
        </p:nvSpPr>
        <p:spPr>
          <a:xfrm>
            <a:off x="120225" y="858050"/>
            <a:ext cx="3384900" cy="36291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Assumption 1:  Netflix has the resources increase marketing budget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Netflix has a well established marketing department that focus on activities including </a:t>
            </a:r>
            <a:r>
              <a:rPr lang="en" sz="1300">
                <a:solidFill>
                  <a:schemeClr val="lt1"/>
                </a:solidFill>
                <a:latin typeface="Times New Roman"/>
                <a:ea typeface="Times New Roman"/>
                <a:cs typeface="Times New Roman"/>
                <a:sym typeface="Times New Roman"/>
              </a:rPr>
              <a:t>advertisement, </a:t>
            </a:r>
            <a:r>
              <a:rPr lang="en" sz="1300">
                <a:solidFill>
                  <a:schemeClr val="lt1"/>
                </a:solidFill>
                <a:latin typeface="Times New Roman"/>
                <a:ea typeface="Times New Roman"/>
                <a:cs typeface="Times New Roman"/>
                <a:sym typeface="Times New Roman"/>
              </a:rPr>
              <a:t>SEO, and social </a:t>
            </a:r>
            <a:r>
              <a:rPr lang="en" sz="1300">
                <a:solidFill>
                  <a:schemeClr val="lt1"/>
                </a:solidFill>
                <a:latin typeface="Times New Roman"/>
                <a:ea typeface="Times New Roman"/>
                <a:cs typeface="Times New Roman"/>
                <a:sym typeface="Times New Roman"/>
              </a:rPr>
              <a:t>media</a:t>
            </a:r>
            <a:r>
              <a:rPr lang="en" sz="1300">
                <a:solidFill>
                  <a:schemeClr val="lt1"/>
                </a:solidFill>
                <a:latin typeface="Times New Roman"/>
                <a:ea typeface="Times New Roman"/>
                <a:cs typeface="Times New Roman"/>
                <a:sym typeface="Times New Roman"/>
              </a:rPr>
              <a:t> </a:t>
            </a:r>
            <a:r>
              <a:rPr lang="en" sz="1300">
                <a:solidFill>
                  <a:schemeClr val="lt1"/>
                </a:solidFill>
                <a:latin typeface="Times New Roman"/>
                <a:ea typeface="Times New Roman"/>
                <a:cs typeface="Times New Roman"/>
                <a:sym typeface="Times New Roman"/>
              </a:rPr>
              <a:t>marketing. Based on profit margin analysis it can be assumed that they have the resources to expand. </a:t>
            </a:r>
            <a:endParaRPr sz="1300">
              <a:solidFill>
                <a:schemeClr val="lt1"/>
              </a:solidFill>
              <a:latin typeface="Times New Roman"/>
              <a:ea typeface="Times New Roman"/>
              <a:cs typeface="Times New Roman"/>
              <a:sym typeface="Times New Roman"/>
            </a:endParaRPr>
          </a:p>
        </p:txBody>
      </p:sp>
      <p:pic>
        <p:nvPicPr>
          <p:cNvPr id="250" name="Google Shape;250;p22"/>
          <p:cNvPicPr preferRelativeResize="0"/>
          <p:nvPr/>
        </p:nvPicPr>
        <p:blipFill>
          <a:blip r:embed="rId3">
            <a:alphaModFix/>
          </a:blip>
          <a:stretch>
            <a:fillRect/>
          </a:stretch>
        </p:blipFill>
        <p:spPr>
          <a:xfrm>
            <a:off x="344472" y="2811813"/>
            <a:ext cx="2936425" cy="1432525"/>
          </a:xfrm>
          <a:prstGeom prst="rect">
            <a:avLst/>
          </a:prstGeom>
          <a:noFill/>
          <a:ln>
            <a:noFill/>
          </a:ln>
        </p:spPr>
      </p:pic>
      <p:sp>
        <p:nvSpPr>
          <p:cNvPr id="251" name="Google Shape;251;p22"/>
          <p:cNvSpPr/>
          <p:nvPr/>
        </p:nvSpPr>
        <p:spPr>
          <a:xfrm>
            <a:off x="3703300" y="858038"/>
            <a:ext cx="3384900" cy="13359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Assumption 2: Marketing would be effective at customer conversion</a:t>
            </a:r>
            <a:endParaRPr b="1"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lt1"/>
                </a:solidFill>
                <a:latin typeface="Times New Roman"/>
                <a:ea typeface="Times New Roman"/>
                <a:cs typeface="Times New Roman"/>
                <a:sym typeface="Times New Roman"/>
              </a:rPr>
              <a:t>Although netflix marketing has been successful, high brand awareness and lowering market share implies low conversion.</a:t>
            </a:r>
            <a:endParaRPr b="1" sz="1300">
              <a:solidFill>
                <a:schemeClr val="lt1"/>
              </a:solidFill>
              <a:latin typeface="Times New Roman"/>
              <a:ea typeface="Times New Roman"/>
              <a:cs typeface="Times New Roman"/>
              <a:sym typeface="Times New Roman"/>
            </a:endParaRPr>
          </a:p>
        </p:txBody>
      </p:sp>
      <p:sp>
        <p:nvSpPr>
          <p:cNvPr id="252" name="Google Shape;252;p22"/>
          <p:cNvSpPr/>
          <p:nvPr/>
        </p:nvSpPr>
        <p:spPr>
          <a:xfrm>
            <a:off x="3703300" y="2505326"/>
            <a:ext cx="3384900" cy="19818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A</a:t>
            </a:r>
            <a:r>
              <a:rPr b="1" lang="en">
                <a:solidFill>
                  <a:schemeClr val="lt1"/>
                </a:solidFill>
                <a:latin typeface="Times New Roman"/>
                <a:ea typeface="Times New Roman"/>
                <a:cs typeface="Times New Roman"/>
                <a:sym typeface="Times New Roman"/>
              </a:rPr>
              <a:t>ssumption 3: Marketing would be successful at reaching new segments that are unaware of offerings</a:t>
            </a:r>
            <a:endParaRPr b="1"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Netflix is a brand with extremely high awareness, especially compared to competitors. It would be extremely costly and time consuming to reach full awareness and target niche segments. </a:t>
            </a:r>
            <a:endParaRPr b="1" sz="1300">
              <a:solidFill>
                <a:schemeClr val="lt1"/>
              </a:solidFill>
              <a:latin typeface="Times New Roman"/>
              <a:ea typeface="Times New Roman"/>
              <a:cs typeface="Times New Roman"/>
              <a:sym typeface="Times New Roman"/>
            </a:endParaRPr>
          </a:p>
        </p:txBody>
      </p:sp>
      <p:pic>
        <p:nvPicPr>
          <p:cNvPr id="253" name="Google Shape;253;p22"/>
          <p:cNvPicPr preferRelativeResize="0"/>
          <p:nvPr/>
        </p:nvPicPr>
        <p:blipFill>
          <a:blip r:embed="rId4">
            <a:alphaModFix/>
          </a:blip>
          <a:stretch>
            <a:fillRect/>
          </a:stretch>
        </p:blipFill>
        <p:spPr>
          <a:xfrm>
            <a:off x="3201151" y="4386913"/>
            <a:ext cx="443475" cy="443475"/>
          </a:xfrm>
          <a:prstGeom prst="rect">
            <a:avLst/>
          </a:prstGeom>
          <a:noFill/>
          <a:ln>
            <a:noFill/>
          </a:ln>
        </p:spPr>
      </p:pic>
      <p:pic>
        <p:nvPicPr>
          <p:cNvPr id="254" name="Google Shape;254;p22"/>
          <p:cNvPicPr preferRelativeResize="0"/>
          <p:nvPr/>
        </p:nvPicPr>
        <p:blipFill>
          <a:blip r:embed="rId5">
            <a:alphaModFix/>
          </a:blip>
          <a:stretch>
            <a:fillRect/>
          </a:stretch>
        </p:blipFill>
        <p:spPr>
          <a:xfrm>
            <a:off x="6783075" y="2061838"/>
            <a:ext cx="443475" cy="443475"/>
          </a:xfrm>
          <a:prstGeom prst="rect">
            <a:avLst/>
          </a:prstGeom>
          <a:noFill/>
          <a:ln>
            <a:noFill/>
          </a:ln>
        </p:spPr>
      </p:pic>
      <p:pic>
        <p:nvPicPr>
          <p:cNvPr id="255" name="Google Shape;255;p22"/>
          <p:cNvPicPr preferRelativeResize="0"/>
          <p:nvPr/>
        </p:nvPicPr>
        <p:blipFill>
          <a:blip r:embed="rId5">
            <a:alphaModFix/>
          </a:blip>
          <a:stretch>
            <a:fillRect/>
          </a:stretch>
        </p:blipFill>
        <p:spPr>
          <a:xfrm>
            <a:off x="6783075" y="4386913"/>
            <a:ext cx="443475" cy="443475"/>
          </a:xfrm>
          <a:prstGeom prst="rect">
            <a:avLst/>
          </a:prstGeom>
          <a:noFill/>
          <a:ln>
            <a:noFill/>
          </a:ln>
        </p:spPr>
      </p:pic>
      <p:sp>
        <p:nvSpPr>
          <p:cNvPr id="256" name="Google Shape;256;p22"/>
          <p:cNvSpPr txBox="1"/>
          <p:nvPr/>
        </p:nvSpPr>
        <p:spPr>
          <a:xfrm>
            <a:off x="7416150" y="-65100"/>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REJECTED</a:t>
            </a:r>
            <a:endParaRPr b="1" sz="1500">
              <a:latin typeface="Times New Roman"/>
              <a:ea typeface="Times New Roman"/>
              <a:cs typeface="Times New Roman"/>
              <a:sym typeface="Times New Roman"/>
            </a:endParaRPr>
          </a:p>
        </p:txBody>
      </p:sp>
      <p:sp>
        <p:nvSpPr>
          <p:cNvPr id="257" name="Google Shape;257;p22"/>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9</a:t>
            </a:r>
            <a:endParaRPr>
              <a:solidFill>
                <a:schemeClr val="lt1"/>
              </a:solidFill>
              <a:latin typeface="Times New Roman"/>
              <a:ea typeface="Times New Roman"/>
              <a:cs typeface="Times New Roman"/>
              <a:sym typeface="Times New Roman"/>
            </a:endParaRPr>
          </a:p>
        </p:txBody>
      </p:sp>
      <p:pic>
        <p:nvPicPr>
          <p:cNvPr id="258" name="Google Shape;258;p22"/>
          <p:cNvPicPr preferRelativeResize="0"/>
          <p:nvPr/>
        </p:nvPicPr>
        <p:blipFill>
          <a:blip r:embed="rId6">
            <a:alphaModFix/>
          </a:blip>
          <a:stretch>
            <a:fillRect/>
          </a:stretch>
        </p:blipFill>
        <p:spPr>
          <a:xfrm>
            <a:off x="7352475" y="1732613"/>
            <a:ext cx="1612650" cy="1879987"/>
          </a:xfrm>
          <a:prstGeom prst="rect">
            <a:avLst/>
          </a:prstGeom>
          <a:noFill/>
          <a:ln>
            <a:noFill/>
          </a:ln>
        </p:spPr>
      </p:pic>
      <p:sp>
        <p:nvSpPr>
          <p:cNvPr id="259" name="Google Shape;259;p22"/>
          <p:cNvSpPr txBox="1"/>
          <p:nvPr/>
        </p:nvSpPr>
        <p:spPr>
          <a:xfrm>
            <a:off x="0" y="4885275"/>
            <a:ext cx="2369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*See appendix for data on </a:t>
            </a:r>
            <a:r>
              <a:rPr lang="en" sz="900">
                <a:solidFill>
                  <a:schemeClr val="lt1"/>
                </a:solidFill>
                <a:latin typeface="Times New Roman"/>
                <a:ea typeface="Times New Roman"/>
                <a:cs typeface="Times New Roman"/>
                <a:sym typeface="Times New Roman"/>
              </a:rPr>
              <a:t>marketing</a:t>
            </a:r>
            <a:r>
              <a:rPr lang="en" sz="900">
                <a:solidFill>
                  <a:schemeClr val="lt1"/>
                </a:solidFill>
                <a:latin typeface="Times New Roman"/>
                <a:ea typeface="Times New Roman"/>
                <a:cs typeface="Times New Roman"/>
                <a:sym typeface="Times New Roman"/>
              </a:rPr>
              <a:t> </a:t>
            </a:r>
            <a:r>
              <a:rPr lang="en" sz="900">
                <a:solidFill>
                  <a:schemeClr val="lt1"/>
                </a:solidFill>
                <a:latin typeface="Times New Roman"/>
                <a:ea typeface="Times New Roman"/>
                <a:cs typeface="Times New Roman"/>
                <a:sym typeface="Times New Roman"/>
              </a:rPr>
              <a:t>budget</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3"/>
          <p:cNvSpPr txBox="1"/>
          <p:nvPr/>
        </p:nvSpPr>
        <p:spPr>
          <a:xfrm>
            <a:off x="0" y="0"/>
            <a:ext cx="830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H3: Netflix can increase market share improving the quality of content </a:t>
            </a:r>
            <a:endParaRPr b="1" sz="1800">
              <a:solidFill>
                <a:schemeClr val="lt1"/>
              </a:solidFill>
              <a:latin typeface="Times New Roman"/>
              <a:ea typeface="Times New Roman"/>
              <a:cs typeface="Times New Roman"/>
              <a:sym typeface="Times New Roman"/>
            </a:endParaRPr>
          </a:p>
        </p:txBody>
      </p:sp>
      <p:sp>
        <p:nvSpPr>
          <p:cNvPr id="265" name="Google Shape;265;p23"/>
          <p:cNvSpPr txBox="1"/>
          <p:nvPr/>
        </p:nvSpPr>
        <p:spPr>
          <a:xfrm>
            <a:off x="7416150" y="-65100"/>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ACCEPTED</a:t>
            </a:r>
            <a:endParaRPr b="1" sz="1500">
              <a:latin typeface="Times New Roman"/>
              <a:ea typeface="Times New Roman"/>
              <a:cs typeface="Times New Roman"/>
              <a:sym typeface="Times New Roman"/>
            </a:endParaRPr>
          </a:p>
        </p:txBody>
      </p:sp>
      <p:sp>
        <p:nvSpPr>
          <p:cNvPr id="266" name="Google Shape;266;p23"/>
          <p:cNvSpPr/>
          <p:nvPr/>
        </p:nvSpPr>
        <p:spPr>
          <a:xfrm>
            <a:off x="1836300" y="3882150"/>
            <a:ext cx="5471400" cy="11298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lt1"/>
                </a:solidFill>
                <a:latin typeface="Times New Roman"/>
                <a:ea typeface="Times New Roman"/>
                <a:cs typeface="Times New Roman"/>
                <a:sym typeface="Times New Roman"/>
              </a:rPr>
              <a:t>Assumption 3: Users value content quality over other features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In a survey conducted on streaming service users, quality of content was rated as one of the top three factors that guided users in </a:t>
            </a:r>
            <a:r>
              <a:rPr lang="en" sz="1300">
                <a:solidFill>
                  <a:schemeClr val="lt1"/>
                </a:solidFill>
                <a:latin typeface="Times New Roman"/>
                <a:ea typeface="Times New Roman"/>
                <a:cs typeface="Times New Roman"/>
                <a:sym typeface="Times New Roman"/>
              </a:rPr>
              <a:t>their</a:t>
            </a:r>
            <a:r>
              <a:rPr lang="en" sz="1300">
                <a:solidFill>
                  <a:schemeClr val="lt1"/>
                </a:solidFill>
                <a:latin typeface="Times New Roman"/>
                <a:ea typeface="Times New Roman"/>
                <a:cs typeface="Times New Roman"/>
                <a:sym typeface="Times New Roman"/>
              </a:rPr>
              <a:t> buying decision. </a:t>
            </a:r>
            <a:endParaRPr sz="1300">
              <a:solidFill>
                <a:schemeClr val="lt1"/>
              </a:solidFill>
              <a:latin typeface="Times New Roman"/>
              <a:ea typeface="Times New Roman"/>
              <a:cs typeface="Times New Roman"/>
              <a:sym typeface="Times New Roman"/>
            </a:endParaRPr>
          </a:p>
        </p:txBody>
      </p:sp>
      <p:grpSp>
        <p:nvGrpSpPr>
          <p:cNvPr id="267" name="Google Shape;267;p23"/>
          <p:cNvGrpSpPr/>
          <p:nvPr/>
        </p:nvGrpSpPr>
        <p:grpSpPr>
          <a:xfrm>
            <a:off x="4742172" y="773709"/>
            <a:ext cx="3804932" cy="2987113"/>
            <a:chOff x="5419363" y="848650"/>
            <a:chExt cx="3573042" cy="2987113"/>
          </a:xfrm>
        </p:grpSpPr>
        <p:sp>
          <p:nvSpPr>
            <p:cNvPr id="268" name="Google Shape;268;p23"/>
            <p:cNvSpPr/>
            <p:nvPr/>
          </p:nvSpPr>
          <p:spPr>
            <a:xfrm>
              <a:off x="5419363" y="848650"/>
              <a:ext cx="3384900" cy="27810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Assumption 2: </a:t>
              </a:r>
              <a:r>
                <a:rPr b="1" lang="en">
                  <a:solidFill>
                    <a:schemeClr val="lt1"/>
                  </a:solidFill>
                  <a:latin typeface="Times New Roman"/>
                  <a:ea typeface="Times New Roman"/>
                  <a:cs typeface="Times New Roman"/>
                  <a:sym typeface="Times New Roman"/>
                </a:rPr>
                <a:t>Users are unsatisfied with current content</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300">
                  <a:solidFill>
                    <a:schemeClr val="lt1"/>
                  </a:solidFill>
                  <a:latin typeface="Times New Roman"/>
                  <a:ea typeface="Times New Roman"/>
                  <a:cs typeface="Times New Roman"/>
                  <a:sym typeface="Times New Roman"/>
                </a:rPr>
                <a:t>Customer satisfaction is lower than biggest competitors and dropped 10% from 2021 </a:t>
              </a:r>
              <a:endParaRPr sz="1300">
                <a:solidFill>
                  <a:schemeClr val="lt1"/>
                </a:solidFill>
                <a:latin typeface="Times New Roman"/>
                <a:ea typeface="Times New Roman"/>
                <a:cs typeface="Times New Roman"/>
                <a:sym typeface="Times New Roman"/>
              </a:endParaRPr>
            </a:p>
          </p:txBody>
        </p:sp>
        <p:grpSp>
          <p:nvGrpSpPr>
            <p:cNvPr id="269" name="Google Shape;269;p23"/>
            <p:cNvGrpSpPr/>
            <p:nvPr/>
          </p:nvGrpSpPr>
          <p:grpSpPr>
            <a:xfrm>
              <a:off x="8539439" y="3392288"/>
              <a:ext cx="452965" cy="443475"/>
              <a:chOff x="5990189" y="202938"/>
              <a:chExt cx="452965" cy="443475"/>
            </a:xfrm>
          </p:grpSpPr>
          <p:sp>
            <p:nvSpPr>
              <p:cNvPr id="270" name="Google Shape;270;p23"/>
              <p:cNvSpPr/>
              <p:nvPr/>
            </p:nvSpPr>
            <p:spPr>
              <a:xfrm>
                <a:off x="6064875" y="308425"/>
                <a:ext cx="303600" cy="2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1" name="Google Shape;271;p23"/>
              <p:cNvPicPr preferRelativeResize="0"/>
              <p:nvPr/>
            </p:nvPicPr>
            <p:blipFill>
              <a:blip r:embed="rId3">
                <a:alphaModFix/>
              </a:blip>
              <a:stretch>
                <a:fillRect/>
              </a:stretch>
            </p:blipFill>
            <p:spPr>
              <a:xfrm>
                <a:off x="5990189" y="202938"/>
                <a:ext cx="452965" cy="443475"/>
              </a:xfrm>
              <a:prstGeom prst="rect">
                <a:avLst/>
              </a:prstGeom>
              <a:noFill/>
              <a:ln>
                <a:noFill/>
              </a:ln>
            </p:spPr>
          </p:pic>
        </p:grpSp>
        <p:pic>
          <p:nvPicPr>
            <p:cNvPr id="272" name="Google Shape;272;p23"/>
            <p:cNvPicPr preferRelativeResize="0"/>
            <p:nvPr/>
          </p:nvPicPr>
          <p:blipFill>
            <a:blip r:embed="rId4">
              <a:alphaModFix/>
            </a:blip>
            <a:stretch>
              <a:fillRect/>
            </a:stretch>
          </p:blipFill>
          <p:spPr>
            <a:xfrm>
              <a:off x="5633950" y="1417275"/>
              <a:ext cx="2955735" cy="1643751"/>
            </a:xfrm>
            <a:prstGeom prst="rect">
              <a:avLst/>
            </a:prstGeom>
            <a:noFill/>
            <a:ln>
              <a:noFill/>
            </a:ln>
          </p:spPr>
        </p:pic>
      </p:grpSp>
      <p:grpSp>
        <p:nvGrpSpPr>
          <p:cNvPr id="273" name="Google Shape;273;p23"/>
          <p:cNvGrpSpPr/>
          <p:nvPr/>
        </p:nvGrpSpPr>
        <p:grpSpPr>
          <a:xfrm>
            <a:off x="570016" y="773709"/>
            <a:ext cx="3805091" cy="2987113"/>
            <a:chOff x="339738" y="848650"/>
            <a:chExt cx="3546217" cy="2987113"/>
          </a:xfrm>
        </p:grpSpPr>
        <p:sp>
          <p:nvSpPr>
            <p:cNvPr id="274" name="Google Shape;274;p23"/>
            <p:cNvSpPr/>
            <p:nvPr/>
          </p:nvSpPr>
          <p:spPr>
            <a:xfrm>
              <a:off x="339738" y="848650"/>
              <a:ext cx="3384900" cy="27810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Assumption 1: There has been a decrease in content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300">
                  <a:solidFill>
                    <a:schemeClr val="lt1"/>
                  </a:solidFill>
                  <a:latin typeface="Times New Roman"/>
                  <a:ea typeface="Times New Roman"/>
                  <a:cs typeface="Times New Roman"/>
                  <a:sym typeface="Times New Roman"/>
                </a:rPr>
                <a:t>Netflix has lost popular content to competitors and has canceled well performing series </a:t>
              </a:r>
              <a:endParaRPr sz="1300">
                <a:solidFill>
                  <a:schemeClr val="lt1"/>
                </a:solidFill>
                <a:latin typeface="Times New Roman"/>
                <a:ea typeface="Times New Roman"/>
                <a:cs typeface="Times New Roman"/>
                <a:sym typeface="Times New Roman"/>
              </a:endParaRPr>
            </a:p>
          </p:txBody>
        </p:sp>
        <p:grpSp>
          <p:nvGrpSpPr>
            <p:cNvPr id="275" name="Google Shape;275;p23"/>
            <p:cNvGrpSpPr/>
            <p:nvPr/>
          </p:nvGrpSpPr>
          <p:grpSpPr>
            <a:xfrm>
              <a:off x="3432989" y="3392288"/>
              <a:ext cx="452965" cy="443475"/>
              <a:chOff x="5990189" y="202938"/>
              <a:chExt cx="452965" cy="443475"/>
            </a:xfrm>
          </p:grpSpPr>
          <p:sp>
            <p:nvSpPr>
              <p:cNvPr id="276" name="Google Shape;276;p23"/>
              <p:cNvSpPr/>
              <p:nvPr/>
            </p:nvSpPr>
            <p:spPr>
              <a:xfrm>
                <a:off x="6064875" y="308425"/>
                <a:ext cx="303600" cy="2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 name="Google Shape;277;p23"/>
              <p:cNvPicPr preferRelativeResize="0"/>
              <p:nvPr/>
            </p:nvPicPr>
            <p:blipFill>
              <a:blip r:embed="rId3">
                <a:alphaModFix/>
              </a:blip>
              <a:stretch>
                <a:fillRect/>
              </a:stretch>
            </p:blipFill>
            <p:spPr>
              <a:xfrm>
                <a:off x="5990189" y="202938"/>
                <a:ext cx="452965" cy="443475"/>
              </a:xfrm>
              <a:prstGeom prst="rect">
                <a:avLst/>
              </a:prstGeom>
              <a:noFill/>
              <a:ln>
                <a:noFill/>
              </a:ln>
            </p:spPr>
          </p:pic>
        </p:grpSp>
        <p:pic>
          <p:nvPicPr>
            <p:cNvPr id="278" name="Google Shape;278;p23"/>
            <p:cNvPicPr preferRelativeResize="0"/>
            <p:nvPr/>
          </p:nvPicPr>
          <p:blipFill>
            <a:blip r:embed="rId5">
              <a:alphaModFix/>
            </a:blip>
            <a:stretch>
              <a:fillRect/>
            </a:stretch>
          </p:blipFill>
          <p:spPr>
            <a:xfrm>
              <a:off x="517850" y="1417263"/>
              <a:ext cx="3028663" cy="1604262"/>
            </a:xfrm>
            <a:prstGeom prst="rect">
              <a:avLst/>
            </a:prstGeom>
            <a:noFill/>
            <a:ln>
              <a:noFill/>
            </a:ln>
          </p:spPr>
        </p:pic>
      </p:grpSp>
      <p:grpSp>
        <p:nvGrpSpPr>
          <p:cNvPr id="279" name="Google Shape;279;p23"/>
          <p:cNvGrpSpPr/>
          <p:nvPr/>
        </p:nvGrpSpPr>
        <p:grpSpPr>
          <a:xfrm>
            <a:off x="7063739" y="4662388"/>
            <a:ext cx="452965" cy="443475"/>
            <a:chOff x="5990189" y="202938"/>
            <a:chExt cx="452965" cy="443475"/>
          </a:xfrm>
        </p:grpSpPr>
        <p:sp>
          <p:nvSpPr>
            <p:cNvPr id="280" name="Google Shape;280;p23"/>
            <p:cNvSpPr/>
            <p:nvPr/>
          </p:nvSpPr>
          <p:spPr>
            <a:xfrm>
              <a:off x="6064875" y="308425"/>
              <a:ext cx="303600" cy="2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23"/>
            <p:cNvPicPr preferRelativeResize="0"/>
            <p:nvPr/>
          </p:nvPicPr>
          <p:blipFill>
            <a:blip r:embed="rId3">
              <a:alphaModFix/>
            </a:blip>
            <a:stretch>
              <a:fillRect/>
            </a:stretch>
          </p:blipFill>
          <p:spPr>
            <a:xfrm>
              <a:off x="5990189" y="202938"/>
              <a:ext cx="452965" cy="443475"/>
            </a:xfrm>
            <a:prstGeom prst="rect">
              <a:avLst/>
            </a:prstGeom>
            <a:noFill/>
            <a:ln>
              <a:noFill/>
            </a:ln>
          </p:spPr>
        </p:pic>
      </p:grpSp>
      <p:sp>
        <p:nvSpPr>
          <p:cNvPr id="282" name="Google Shape;282;p23"/>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10</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4"/>
          <p:cNvSpPr txBox="1"/>
          <p:nvPr/>
        </p:nvSpPr>
        <p:spPr>
          <a:xfrm>
            <a:off x="-93000" y="10950"/>
            <a:ext cx="9330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Netflix can likely increase market share by renewing canceled series or acquiring unique new content</a:t>
            </a:r>
            <a:endParaRPr b="1" sz="1600">
              <a:solidFill>
                <a:schemeClr val="lt1"/>
              </a:solidFill>
              <a:latin typeface="Times New Roman"/>
              <a:ea typeface="Times New Roman"/>
              <a:cs typeface="Times New Roman"/>
              <a:sym typeface="Times New Roman"/>
            </a:endParaRPr>
          </a:p>
        </p:txBody>
      </p:sp>
      <p:sp>
        <p:nvSpPr>
          <p:cNvPr id="288" name="Google Shape;288;p24"/>
          <p:cNvSpPr/>
          <p:nvPr/>
        </p:nvSpPr>
        <p:spPr>
          <a:xfrm>
            <a:off x="2129500" y="1069464"/>
            <a:ext cx="1554900" cy="8484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Can Netflix </a:t>
            </a:r>
            <a:r>
              <a:rPr b="1" lang="en" sz="1100">
                <a:solidFill>
                  <a:schemeClr val="dk1"/>
                </a:solidFill>
                <a:latin typeface="Times New Roman"/>
                <a:ea typeface="Times New Roman"/>
                <a:cs typeface="Times New Roman"/>
                <a:sym typeface="Times New Roman"/>
              </a:rPr>
              <a:t>improve</a:t>
            </a:r>
            <a:r>
              <a:rPr b="1" lang="en" sz="1100">
                <a:solidFill>
                  <a:schemeClr val="dk1"/>
                </a:solidFill>
                <a:latin typeface="Times New Roman"/>
                <a:ea typeface="Times New Roman"/>
                <a:cs typeface="Times New Roman"/>
                <a:sym typeface="Times New Roman"/>
              </a:rPr>
              <a:t> quality of content in current library?</a:t>
            </a:r>
            <a:endParaRPr b="1" sz="1100">
              <a:solidFill>
                <a:schemeClr val="dk1"/>
              </a:solidFill>
              <a:latin typeface="Times New Roman"/>
              <a:ea typeface="Times New Roman"/>
              <a:cs typeface="Times New Roman"/>
              <a:sym typeface="Times New Roman"/>
            </a:endParaRPr>
          </a:p>
        </p:txBody>
      </p:sp>
      <p:sp>
        <p:nvSpPr>
          <p:cNvPr id="289" name="Google Shape;289;p24"/>
          <p:cNvSpPr/>
          <p:nvPr/>
        </p:nvSpPr>
        <p:spPr>
          <a:xfrm>
            <a:off x="136025" y="1917875"/>
            <a:ext cx="1613100" cy="13863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Can Netflix increase market share by 15% in the next 5 years by improving the quality of content?</a:t>
            </a:r>
            <a:endParaRPr b="1" sz="1200">
              <a:solidFill>
                <a:schemeClr val="dk1"/>
              </a:solidFill>
              <a:latin typeface="Times New Roman"/>
              <a:ea typeface="Times New Roman"/>
              <a:cs typeface="Times New Roman"/>
              <a:sym typeface="Times New Roman"/>
            </a:endParaRPr>
          </a:p>
        </p:txBody>
      </p:sp>
      <p:sp>
        <p:nvSpPr>
          <p:cNvPr id="290" name="Google Shape;290;p24"/>
          <p:cNvSpPr/>
          <p:nvPr/>
        </p:nvSpPr>
        <p:spPr>
          <a:xfrm>
            <a:off x="2129500" y="3389066"/>
            <a:ext cx="1554900" cy="8484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Can Netflix add more </a:t>
            </a:r>
            <a:r>
              <a:rPr b="1" lang="en" sz="1100">
                <a:solidFill>
                  <a:schemeClr val="dk1"/>
                </a:solidFill>
                <a:latin typeface="Times New Roman"/>
                <a:ea typeface="Times New Roman"/>
                <a:cs typeface="Times New Roman"/>
                <a:sym typeface="Times New Roman"/>
              </a:rPr>
              <a:t>quality</a:t>
            </a:r>
            <a:r>
              <a:rPr b="1" lang="en" sz="1100">
                <a:solidFill>
                  <a:schemeClr val="dk1"/>
                </a:solidFill>
                <a:latin typeface="Times New Roman"/>
                <a:ea typeface="Times New Roman"/>
                <a:cs typeface="Times New Roman"/>
                <a:sym typeface="Times New Roman"/>
              </a:rPr>
              <a:t> content to library? </a:t>
            </a:r>
            <a:endParaRPr b="1" sz="1100">
              <a:solidFill>
                <a:schemeClr val="dk1"/>
              </a:solidFill>
              <a:latin typeface="Times New Roman"/>
              <a:ea typeface="Times New Roman"/>
              <a:cs typeface="Times New Roman"/>
              <a:sym typeface="Times New Roman"/>
            </a:endParaRPr>
          </a:p>
        </p:txBody>
      </p:sp>
      <p:sp>
        <p:nvSpPr>
          <p:cNvPr id="291" name="Google Shape;291;p24"/>
          <p:cNvSpPr/>
          <p:nvPr/>
        </p:nvSpPr>
        <p:spPr>
          <a:xfrm>
            <a:off x="5821675" y="2921965"/>
            <a:ext cx="22404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Produce better quality original series and movies</a:t>
            </a:r>
            <a:endParaRPr b="1" sz="1100">
              <a:solidFill>
                <a:schemeClr val="dk1"/>
              </a:solidFill>
              <a:latin typeface="Times New Roman"/>
              <a:ea typeface="Times New Roman"/>
              <a:cs typeface="Times New Roman"/>
              <a:sym typeface="Times New Roman"/>
            </a:endParaRPr>
          </a:p>
        </p:txBody>
      </p:sp>
      <p:cxnSp>
        <p:nvCxnSpPr>
          <p:cNvPr id="292" name="Google Shape;292;p24"/>
          <p:cNvCxnSpPr>
            <a:stCxn id="289" idx="3"/>
            <a:endCxn id="288" idx="1"/>
          </p:cNvCxnSpPr>
          <p:nvPr/>
        </p:nvCxnSpPr>
        <p:spPr>
          <a:xfrm flipH="1" rot="10800000">
            <a:off x="1749125" y="1493525"/>
            <a:ext cx="380400" cy="1117500"/>
          </a:xfrm>
          <a:prstGeom prst="bentConnector3">
            <a:avLst>
              <a:gd fmla="val 49997" name="adj1"/>
            </a:avLst>
          </a:prstGeom>
          <a:noFill/>
          <a:ln cap="flat" cmpd="sng" w="28575">
            <a:solidFill>
              <a:schemeClr val="lt1"/>
            </a:solidFill>
            <a:prstDash val="solid"/>
            <a:round/>
            <a:headEnd len="med" w="med" type="none"/>
            <a:tailEnd len="med" w="med" type="none"/>
          </a:ln>
        </p:spPr>
      </p:cxnSp>
      <p:cxnSp>
        <p:nvCxnSpPr>
          <p:cNvPr id="293" name="Google Shape;293;p24"/>
          <p:cNvCxnSpPr>
            <a:stCxn id="289" idx="3"/>
            <a:endCxn id="290" idx="1"/>
          </p:cNvCxnSpPr>
          <p:nvPr/>
        </p:nvCxnSpPr>
        <p:spPr>
          <a:xfrm>
            <a:off x="1749125" y="2611025"/>
            <a:ext cx="380400" cy="1202100"/>
          </a:xfrm>
          <a:prstGeom prst="bentConnector3">
            <a:avLst>
              <a:gd fmla="val 49997" name="adj1"/>
            </a:avLst>
          </a:prstGeom>
          <a:noFill/>
          <a:ln cap="flat" cmpd="sng" w="28575">
            <a:solidFill>
              <a:schemeClr val="lt1"/>
            </a:solidFill>
            <a:prstDash val="solid"/>
            <a:round/>
            <a:headEnd len="med" w="med" type="none"/>
            <a:tailEnd len="med" w="med" type="none"/>
          </a:ln>
        </p:spPr>
      </p:cxnSp>
      <p:sp>
        <p:nvSpPr>
          <p:cNvPr id="294" name="Google Shape;294;p24"/>
          <p:cNvSpPr/>
          <p:nvPr/>
        </p:nvSpPr>
        <p:spPr>
          <a:xfrm>
            <a:off x="3914463" y="3937125"/>
            <a:ext cx="1554900" cy="7752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Can Netflix </a:t>
            </a:r>
            <a:r>
              <a:rPr b="1" lang="en" sz="1100">
                <a:solidFill>
                  <a:schemeClr val="dk1"/>
                </a:solidFill>
                <a:latin typeface="Times New Roman"/>
                <a:ea typeface="Times New Roman"/>
                <a:cs typeface="Times New Roman"/>
                <a:sym typeface="Times New Roman"/>
              </a:rPr>
              <a:t>acquire</a:t>
            </a:r>
            <a:r>
              <a:rPr b="1" lang="en" sz="1100">
                <a:solidFill>
                  <a:schemeClr val="dk1"/>
                </a:solidFill>
                <a:latin typeface="Times New Roman"/>
                <a:ea typeface="Times New Roman"/>
                <a:cs typeface="Times New Roman"/>
                <a:sym typeface="Times New Roman"/>
              </a:rPr>
              <a:t> better quality titles?</a:t>
            </a:r>
            <a:endParaRPr b="1" sz="1100">
              <a:solidFill>
                <a:schemeClr val="dk1"/>
              </a:solidFill>
              <a:latin typeface="Times New Roman"/>
              <a:ea typeface="Times New Roman"/>
              <a:cs typeface="Times New Roman"/>
              <a:sym typeface="Times New Roman"/>
            </a:endParaRPr>
          </a:p>
        </p:txBody>
      </p:sp>
      <p:sp>
        <p:nvSpPr>
          <p:cNvPr id="295" name="Google Shape;295;p24"/>
          <p:cNvSpPr/>
          <p:nvPr/>
        </p:nvSpPr>
        <p:spPr>
          <a:xfrm>
            <a:off x="5821675" y="765850"/>
            <a:ext cx="22404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Redo series that did not perform well</a:t>
            </a:r>
            <a:endParaRPr b="1" sz="1100">
              <a:solidFill>
                <a:schemeClr val="dk1"/>
              </a:solidFill>
              <a:latin typeface="Times New Roman"/>
              <a:ea typeface="Times New Roman"/>
              <a:cs typeface="Times New Roman"/>
              <a:sym typeface="Times New Roman"/>
            </a:endParaRPr>
          </a:p>
        </p:txBody>
      </p:sp>
      <p:sp>
        <p:nvSpPr>
          <p:cNvPr id="296" name="Google Shape;296;p24"/>
          <p:cNvSpPr/>
          <p:nvPr/>
        </p:nvSpPr>
        <p:spPr>
          <a:xfrm>
            <a:off x="5821675" y="3640670"/>
            <a:ext cx="22404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Acquire</a:t>
            </a:r>
            <a:r>
              <a:rPr b="1" lang="en" sz="1100">
                <a:solidFill>
                  <a:schemeClr val="dk1"/>
                </a:solidFill>
                <a:latin typeface="Times New Roman"/>
                <a:ea typeface="Times New Roman"/>
                <a:cs typeface="Times New Roman"/>
                <a:sym typeface="Times New Roman"/>
              </a:rPr>
              <a:t> content that no competitor has</a:t>
            </a:r>
            <a:endParaRPr b="1" sz="1100">
              <a:solidFill>
                <a:schemeClr val="dk1"/>
              </a:solidFill>
              <a:latin typeface="Times New Roman"/>
              <a:ea typeface="Times New Roman"/>
              <a:cs typeface="Times New Roman"/>
              <a:sym typeface="Times New Roman"/>
            </a:endParaRPr>
          </a:p>
        </p:txBody>
      </p:sp>
      <p:sp>
        <p:nvSpPr>
          <p:cNvPr id="297" name="Google Shape;297;p24"/>
          <p:cNvSpPr/>
          <p:nvPr/>
        </p:nvSpPr>
        <p:spPr>
          <a:xfrm>
            <a:off x="5821675" y="4359375"/>
            <a:ext cx="22404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Acquire</a:t>
            </a:r>
            <a:r>
              <a:rPr b="1" lang="en" sz="1100">
                <a:solidFill>
                  <a:schemeClr val="dk1"/>
                </a:solidFill>
                <a:latin typeface="Times New Roman"/>
                <a:ea typeface="Times New Roman"/>
                <a:cs typeface="Times New Roman"/>
                <a:sym typeface="Times New Roman"/>
              </a:rPr>
              <a:t> content that other </a:t>
            </a:r>
            <a:r>
              <a:rPr b="1" lang="en" sz="1100">
                <a:solidFill>
                  <a:schemeClr val="dk1"/>
                </a:solidFill>
                <a:latin typeface="Times New Roman"/>
                <a:ea typeface="Times New Roman"/>
                <a:cs typeface="Times New Roman"/>
                <a:sym typeface="Times New Roman"/>
              </a:rPr>
              <a:t>competitors</a:t>
            </a:r>
            <a:r>
              <a:rPr b="1" lang="en" sz="1100">
                <a:solidFill>
                  <a:schemeClr val="dk1"/>
                </a:solidFill>
                <a:latin typeface="Times New Roman"/>
                <a:ea typeface="Times New Roman"/>
                <a:cs typeface="Times New Roman"/>
                <a:sym typeface="Times New Roman"/>
              </a:rPr>
              <a:t> have</a:t>
            </a:r>
            <a:endParaRPr b="1" sz="1100">
              <a:solidFill>
                <a:schemeClr val="dk1"/>
              </a:solidFill>
              <a:latin typeface="Times New Roman"/>
              <a:ea typeface="Times New Roman"/>
              <a:cs typeface="Times New Roman"/>
              <a:sym typeface="Times New Roman"/>
            </a:endParaRPr>
          </a:p>
        </p:txBody>
      </p:sp>
      <p:sp>
        <p:nvSpPr>
          <p:cNvPr id="298" name="Google Shape;298;p24"/>
          <p:cNvSpPr/>
          <p:nvPr/>
        </p:nvSpPr>
        <p:spPr>
          <a:xfrm>
            <a:off x="3914463" y="1719900"/>
            <a:ext cx="1554900" cy="7752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Can Netflix improve consumer satisfaction by targeting canceled series?</a:t>
            </a:r>
            <a:endParaRPr b="1" sz="1100">
              <a:solidFill>
                <a:schemeClr val="dk1"/>
              </a:solidFill>
              <a:latin typeface="Times New Roman"/>
              <a:ea typeface="Times New Roman"/>
              <a:cs typeface="Times New Roman"/>
              <a:sym typeface="Times New Roman"/>
            </a:endParaRPr>
          </a:p>
        </p:txBody>
      </p:sp>
      <p:sp>
        <p:nvSpPr>
          <p:cNvPr id="299" name="Google Shape;299;p24"/>
          <p:cNvSpPr/>
          <p:nvPr/>
        </p:nvSpPr>
        <p:spPr>
          <a:xfrm>
            <a:off x="5821675" y="1484555"/>
            <a:ext cx="22404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Renew canceled series that were popular among consumers</a:t>
            </a:r>
            <a:endParaRPr b="1" sz="1100">
              <a:solidFill>
                <a:schemeClr val="dk1"/>
              </a:solidFill>
              <a:latin typeface="Times New Roman"/>
              <a:ea typeface="Times New Roman"/>
              <a:cs typeface="Times New Roman"/>
              <a:sym typeface="Times New Roman"/>
            </a:endParaRPr>
          </a:p>
        </p:txBody>
      </p:sp>
      <p:sp>
        <p:nvSpPr>
          <p:cNvPr id="300" name="Google Shape;300;p24"/>
          <p:cNvSpPr/>
          <p:nvPr/>
        </p:nvSpPr>
        <p:spPr>
          <a:xfrm>
            <a:off x="5821675" y="2203260"/>
            <a:ext cx="22404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Stop canceling series that are popular </a:t>
            </a:r>
            <a:r>
              <a:rPr b="1" lang="en" sz="1100">
                <a:solidFill>
                  <a:schemeClr val="dk1"/>
                </a:solidFill>
                <a:latin typeface="Times New Roman"/>
                <a:ea typeface="Times New Roman"/>
                <a:cs typeface="Times New Roman"/>
                <a:sym typeface="Times New Roman"/>
              </a:rPr>
              <a:t>among</a:t>
            </a:r>
            <a:r>
              <a:rPr b="1" lang="en" sz="1100">
                <a:solidFill>
                  <a:schemeClr val="dk1"/>
                </a:solidFill>
                <a:latin typeface="Times New Roman"/>
                <a:ea typeface="Times New Roman"/>
                <a:cs typeface="Times New Roman"/>
                <a:sym typeface="Times New Roman"/>
              </a:rPr>
              <a:t> consumers</a:t>
            </a:r>
            <a:endParaRPr b="1" sz="1100">
              <a:solidFill>
                <a:schemeClr val="dk1"/>
              </a:solidFill>
              <a:latin typeface="Times New Roman"/>
              <a:ea typeface="Times New Roman"/>
              <a:cs typeface="Times New Roman"/>
              <a:sym typeface="Times New Roman"/>
            </a:endParaRPr>
          </a:p>
        </p:txBody>
      </p:sp>
      <p:cxnSp>
        <p:nvCxnSpPr>
          <p:cNvPr id="301" name="Google Shape;301;p24"/>
          <p:cNvCxnSpPr>
            <a:stCxn id="288" idx="3"/>
            <a:endCxn id="298" idx="1"/>
          </p:cNvCxnSpPr>
          <p:nvPr/>
        </p:nvCxnSpPr>
        <p:spPr>
          <a:xfrm>
            <a:off x="3684400" y="1493664"/>
            <a:ext cx="230100" cy="613800"/>
          </a:xfrm>
          <a:prstGeom prst="bentConnector3">
            <a:avLst>
              <a:gd fmla="val 49992" name="adj1"/>
            </a:avLst>
          </a:prstGeom>
          <a:noFill/>
          <a:ln cap="flat" cmpd="sng" w="28575">
            <a:solidFill>
              <a:schemeClr val="lt1"/>
            </a:solidFill>
            <a:prstDash val="solid"/>
            <a:round/>
            <a:headEnd len="med" w="med" type="none"/>
            <a:tailEnd len="med" w="med" type="none"/>
          </a:ln>
        </p:spPr>
      </p:cxnSp>
      <p:cxnSp>
        <p:nvCxnSpPr>
          <p:cNvPr id="302" name="Google Shape;302;p24"/>
          <p:cNvCxnSpPr>
            <a:stCxn id="290" idx="3"/>
            <a:endCxn id="294" idx="1"/>
          </p:cNvCxnSpPr>
          <p:nvPr/>
        </p:nvCxnSpPr>
        <p:spPr>
          <a:xfrm>
            <a:off x="3684400" y="3813266"/>
            <a:ext cx="230100" cy="511500"/>
          </a:xfrm>
          <a:prstGeom prst="bentConnector3">
            <a:avLst>
              <a:gd fmla="val 49992" name="adj1"/>
            </a:avLst>
          </a:prstGeom>
          <a:noFill/>
          <a:ln cap="flat" cmpd="sng" w="28575">
            <a:solidFill>
              <a:schemeClr val="lt1"/>
            </a:solidFill>
            <a:prstDash val="solid"/>
            <a:round/>
            <a:headEnd len="med" w="med" type="none"/>
            <a:tailEnd len="med" w="med" type="none"/>
          </a:ln>
        </p:spPr>
      </p:cxnSp>
      <p:cxnSp>
        <p:nvCxnSpPr>
          <p:cNvPr id="303" name="Google Shape;303;p24"/>
          <p:cNvCxnSpPr>
            <a:stCxn id="288" idx="3"/>
            <a:endCxn id="295" idx="1"/>
          </p:cNvCxnSpPr>
          <p:nvPr/>
        </p:nvCxnSpPr>
        <p:spPr>
          <a:xfrm flipH="1" rot="10800000">
            <a:off x="3684400" y="999264"/>
            <a:ext cx="2137200" cy="494400"/>
          </a:xfrm>
          <a:prstGeom prst="bentConnector3">
            <a:avLst>
              <a:gd fmla="val 50002" name="adj1"/>
            </a:avLst>
          </a:prstGeom>
          <a:noFill/>
          <a:ln cap="flat" cmpd="sng" w="28575">
            <a:solidFill>
              <a:schemeClr val="lt1"/>
            </a:solidFill>
            <a:prstDash val="solid"/>
            <a:round/>
            <a:headEnd len="med" w="med" type="none"/>
            <a:tailEnd len="med" w="med" type="none"/>
          </a:ln>
        </p:spPr>
      </p:cxnSp>
      <p:cxnSp>
        <p:nvCxnSpPr>
          <p:cNvPr id="304" name="Google Shape;304;p24"/>
          <p:cNvCxnSpPr>
            <a:stCxn id="290" idx="3"/>
            <a:endCxn id="291" idx="1"/>
          </p:cNvCxnSpPr>
          <p:nvPr/>
        </p:nvCxnSpPr>
        <p:spPr>
          <a:xfrm flipH="1" rot="10800000">
            <a:off x="3684400" y="3155366"/>
            <a:ext cx="2137200" cy="657900"/>
          </a:xfrm>
          <a:prstGeom prst="bentConnector3">
            <a:avLst>
              <a:gd fmla="val 50002" name="adj1"/>
            </a:avLst>
          </a:prstGeom>
          <a:noFill/>
          <a:ln cap="flat" cmpd="sng" w="28575">
            <a:solidFill>
              <a:schemeClr val="lt1"/>
            </a:solidFill>
            <a:prstDash val="solid"/>
            <a:round/>
            <a:headEnd len="med" w="med" type="none"/>
            <a:tailEnd len="med" w="med" type="none"/>
          </a:ln>
        </p:spPr>
      </p:cxnSp>
      <p:cxnSp>
        <p:nvCxnSpPr>
          <p:cNvPr id="305" name="Google Shape;305;p24"/>
          <p:cNvCxnSpPr>
            <a:stCxn id="298" idx="3"/>
            <a:endCxn id="299" idx="1"/>
          </p:cNvCxnSpPr>
          <p:nvPr/>
        </p:nvCxnSpPr>
        <p:spPr>
          <a:xfrm flipH="1" rot="10800000">
            <a:off x="5469363" y="1718100"/>
            <a:ext cx="352200" cy="389400"/>
          </a:xfrm>
          <a:prstGeom prst="bentConnector3">
            <a:avLst>
              <a:gd fmla="val 50016" name="adj1"/>
            </a:avLst>
          </a:prstGeom>
          <a:noFill/>
          <a:ln cap="flat" cmpd="sng" w="28575">
            <a:solidFill>
              <a:schemeClr val="lt1"/>
            </a:solidFill>
            <a:prstDash val="solid"/>
            <a:round/>
            <a:headEnd len="med" w="med" type="none"/>
            <a:tailEnd len="med" w="med" type="none"/>
          </a:ln>
        </p:spPr>
      </p:cxnSp>
      <p:cxnSp>
        <p:nvCxnSpPr>
          <p:cNvPr id="306" name="Google Shape;306;p24"/>
          <p:cNvCxnSpPr>
            <a:stCxn id="298" idx="3"/>
            <a:endCxn id="300" idx="1"/>
          </p:cNvCxnSpPr>
          <p:nvPr/>
        </p:nvCxnSpPr>
        <p:spPr>
          <a:xfrm>
            <a:off x="5469363" y="2107500"/>
            <a:ext cx="352200" cy="329400"/>
          </a:xfrm>
          <a:prstGeom prst="bentConnector3">
            <a:avLst>
              <a:gd fmla="val 50016" name="adj1"/>
            </a:avLst>
          </a:prstGeom>
          <a:noFill/>
          <a:ln cap="flat" cmpd="sng" w="28575">
            <a:solidFill>
              <a:schemeClr val="lt1"/>
            </a:solidFill>
            <a:prstDash val="solid"/>
            <a:round/>
            <a:headEnd len="med" w="med" type="none"/>
            <a:tailEnd len="med" w="med" type="none"/>
          </a:ln>
        </p:spPr>
      </p:cxnSp>
      <p:cxnSp>
        <p:nvCxnSpPr>
          <p:cNvPr id="307" name="Google Shape;307;p24"/>
          <p:cNvCxnSpPr>
            <a:stCxn id="294" idx="3"/>
            <a:endCxn id="296" idx="1"/>
          </p:cNvCxnSpPr>
          <p:nvPr/>
        </p:nvCxnSpPr>
        <p:spPr>
          <a:xfrm flipH="1" rot="10800000">
            <a:off x="5469363" y="3874125"/>
            <a:ext cx="352200" cy="450600"/>
          </a:xfrm>
          <a:prstGeom prst="bentConnector3">
            <a:avLst>
              <a:gd fmla="val 50016" name="adj1"/>
            </a:avLst>
          </a:prstGeom>
          <a:noFill/>
          <a:ln cap="flat" cmpd="sng" w="28575">
            <a:solidFill>
              <a:schemeClr val="lt1"/>
            </a:solidFill>
            <a:prstDash val="solid"/>
            <a:round/>
            <a:headEnd len="med" w="med" type="none"/>
            <a:tailEnd len="med" w="med" type="none"/>
          </a:ln>
        </p:spPr>
      </p:cxnSp>
      <p:cxnSp>
        <p:nvCxnSpPr>
          <p:cNvPr id="308" name="Google Shape;308;p24"/>
          <p:cNvCxnSpPr>
            <a:stCxn id="294" idx="3"/>
            <a:endCxn id="297" idx="1"/>
          </p:cNvCxnSpPr>
          <p:nvPr/>
        </p:nvCxnSpPr>
        <p:spPr>
          <a:xfrm>
            <a:off x="5469363" y="4324725"/>
            <a:ext cx="352200" cy="268200"/>
          </a:xfrm>
          <a:prstGeom prst="bentConnector3">
            <a:avLst>
              <a:gd fmla="val 50016" name="adj1"/>
            </a:avLst>
          </a:prstGeom>
          <a:noFill/>
          <a:ln cap="flat" cmpd="sng" w="28575">
            <a:solidFill>
              <a:schemeClr val="lt1"/>
            </a:solidFill>
            <a:prstDash val="solid"/>
            <a:round/>
            <a:headEnd len="med" w="med" type="none"/>
            <a:tailEnd len="med" w="med" type="none"/>
          </a:ln>
        </p:spPr>
      </p:cxnSp>
      <p:sp>
        <p:nvSpPr>
          <p:cNvPr id="309" name="Google Shape;309;p24"/>
          <p:cNvSpPr txBox="1"/>
          <p:nvPr/>
        </p:nvSpPr>
        <p:spPr>
          <a:xfrm>
            <a:off x="8062075" y="484188"/>
            <a:ext cx="115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Score</a:t>
            </a:r>
            <a:endParaRPr b="1" sz="1200">
              <a:solidFill>
                <a:schemeClr val="lt1"/>
              </a:solidFill>
              <a:latin typeface="Times New Roman"/>
              <a:ea typeface="Times New Roman"/>
              <a:cs typeface="Times New Roman"/>
              <a:sym typeface="Times New Roman"/>
            </a:endParaRPr>
          </a:p>
        </p:txBody>
      </p:sp>
      <p:sp>
        <p:nvSpPr>
          <p:cNvPr id="310" name="Google Shape;310;p24"/>
          <p:cNvSpPr txBox="1"/>
          <p:nvPr/>
        </p:nvSpPr>
        <p:spPr>
          <a:xfrm>
            <a:off x="8441575" y="880338"/>
            <a:ext cx="39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7</a:t>
            </a:r>
            <a:endParaRPr b="1" sz="1200">
              <a:solidFill>
                <a:schemeClr val="lt1"/>
              </a:solidFill>
              <a:latin typeface="Times New Roman"/>
              <a:ea typeface="Times New Roman"/>
              <a:cs typeface="Times New Roman"/>
              <a:sym typeface="Times New Roman"/>
            </a:endParaRPr>
          </a:p>
        </p:txBody>
      </p:sp>
      <p:sp>
        <p:nvSpPr>
          <p:cNvPr id="311" name="Google Shape;311;p24"/>
          <p:cNvSpPr txBox="1"/>
          <p:nvPr/>
        </p:nvSpPr>
        <p:spPr>
          <a:xfrm>
            <a:off x="8441575" y="1608513"/>
            <a:ext cx="39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12</a:t>
            </a:r>
            <a:endParaRPr b="1" sz="1200">
              <a:solidFill>
                <a:schemeClr val="lt1"/>
              </a:solidFill>
              <a:latin typeface="Times New Roman"/>
              <a:ea typeface="Times New Roman"/>
              <a:cs typeface="Times New Roman"/>
              <a:sym typeface="Times New Roman"/>
            </a:endParaRPr>
          </a:p>
        </p:txBody>
      </p:sp>
      <p:sp>
        <p:nvSpPr>
          <p:cNvPr id="312" name="Google Shape;312;p24"/>
          <p:cNvSpPr txBox="1"/>
          <p:nvPr/>
        </p:nvSpPr>
        <p:spPr>
          <a:xfrm>
            <a:off x="8441575" y="2291088"/>
            <a:ext cx="39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11</a:t>
            </a:r>
            <a:endParaRPr b="1" sz="1200">
              <a:solidFill>
                <a:schemeClr val="lt1"/>
              </a:solidFill>
              <a:latin typeface="Times New Roman"/>
              <a:ea typeface="Times New Roman"/>
              <a:cs typeface="Times New Roman"/>
              <a:sym typeface="Times New Roman"/>
            </a:endParaRPr>
          </a:p>
        </p:txBody>
      </p:sp>
      <p:sp>
        <p:nvSpPr>
          <p:cNvPr id="313" name="Google Shape;313;p24"/>
          <p:cNvSpPr txBox="1"/>
          <p:nvPr/>
        </p:nvSpPr>
        <p:spPr>
          <a:xfrm>
            <a:off x="8441575" y="2996463"/>
            <a:ext cx="39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11</a:t>
            </a:r>
            <a:endParaRPr b="1" sz="1200">
              <a:solidFill>
                <a:schemeClr val="lt1"/>
              </a:solidFill>
              <a:latin typeface="Times New Roman"/>
              <a:ea typeface="Times New Roman"/>
              <a:cs typeface="Times New Roman"/>
              <a:sym typeface="Times New Roman"/>
            </a:endParaRPr>
          </a:p>
        </p:txBody>
      </p:sp>
      <p:sp>
        <p:nvSpPr>
          <p:cNvPr id="314" name="Google Shape;314;p24"/>
          <p:cNvSpPr txBox="1"/>
          <p:nvPr/>
        </p:nvSpPr>
        <p:spPr>
          <a:xfrm>
            <a:off x="8441575" y="3701838"/>
            <a:ext cx="39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13</a:t>
            </a:r>
            <a:endParaRPr b="1" sz="1200">
              <a:solidFill>
                <a:schemeClr val="lt1"/>
              </a:solidFill>
              <a:latin typeface="Times New Roman"/>
              <a:ea typeface="Times New Roman"/>
              <a:cs typeface="Times New Roman"/>
              <a:sym typeface="Times New Roman"/>
            </a:endParaRPr>
          </a:p>
        </p:txBody>
      </p:sp>
      <p:sp>
        <p:nvSpPr>
          <p:cNvPr id="315" name="Google Shape;315;p24"/>
          <p:cNvSpPr txBox="1"/>
          <p:nvPr/>
        </p:nvSpPr>
        <p:spPr>
          <a:xfrm>
            <a:off x="8441575" y="4459313"/>
            <a:ext cx="397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8</a:t>
            </a:r>
            <a:endParaRPr b="1" sz="1200">
              <a:solidFill>
                <a:schemeClr val="lt1"/>
              </a:solidFill>
              <a:latin typeface="Times New Roman"/>
              <a:ea typeface="Times New Roman"/>
              <a:cs typeface="Times New Roman"/>
              <a:sym typeface="Times New Roman"/>
            </a:endParaRPr>
          </a:p>
        </p:txBody>
      </p:sp>
      <p:sp>
        <p:nvSpPr>
          <p:cNvPr id="316" name="Google Shape;316;p24"/>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11</a:t>
            </a:r>
            <a:endParaRPr>
              <a:solidFill>
                <a:schemeClr val="lt1"/>
              </a:solidFill>
              <a:latin typeface="Times New Roman"/>
              <a:ea typeface="Times New Roman"/>
              <a:cs typeface="Times New Roman"/>
              <a:sym typeface="Times New Roman"/>
            </a:endParaRPr>
          </a:p>
        </p:txBody>
      </p:sp>
      <p:sp>
        <p:nvSpPr>
          <p:cNvPr id="317" name="Google Shape;317;p24"/>
          <p:cNvSpPr txBox="1"/>
          <p:nvPr/>
        </p:nvSpPr>
        <p:spPr>
          <a:xfrm>
            <a:off x="0" y="4885275"/>
            <a:ext cx="182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*See appendix for score breakdown</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355">
                <a:solidFill>
                  <a:schemeClr val="lt1"/>
                </a:solidFill>
                <a:latin typeface="Times New Roman"/>
                <a:ea typeface="Times New Roman"/>
                <a:cs typeface="Times New Roman"/>
                <a:sym typeface="Times New Roman"/>
              </a:rPr>
              <a:t>Solution 1- Renew canceled series that were popular among consumers</a:t>
            </a:r>
            <a:endParaRPr sz="2355">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lt1"/>
              </a:solidFill>
              <a:latin typeface="Times New Roman"/>
              <a:ea typeface="Times New Roman"/>
              <a:cs typeface="Times New Roman"/>
              <a:sym typeface="Times New Roman"/>
            </a:endParaRPr>
          </a:p>
        </p:txBody>
      </p:sp>
      <p:sp>
        <p:nvSpPr>
          <p:cNvPr id="323" name="Google Shape;323;p25"/>
          <p:cNvSpPr txBox="1"/>
          <p:nvPr/>
        </p:nvSpPr>
        <p:spPr>
          <a:xfrm>
            <a:off x="921525" y="601775"/>
            <a:ext cx="7212300" cy="8313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Where to play?</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This strategy can be offered to standard and premium subscribers. Netflix should focus on content </a:t>
            </a:r>
            <a:r>
              <a:rPr lang="en">
                <a:latin typeface="Times New Roman"/>
                <a:ea typeface="Times New Roman"/>
                <a:cs typeface="Times New Roman"/>
                <a:sym typeface="Times New Roman"/>
              </a:rPr>
              <a:t>specifically</a:t>
            </a:r>
            <a:r>
              <a:rPr lang="en">
                <a:latin typeface="Times New Roman"/>
                <a:ea typeface="Times New Roman"/>
                <a:cs typeface="Times New Roman"/>
                <a:sym typeface="Times New Roman"/>
              </a:rPr>
              <a:t> in the US market. </a:t>
            </a:r>
            <a:endParaRPr>
              <a:latin typeface="Times New Roman"/>
              <a:ea typeface="Times New Roman"/>
              <a:cs typeface="Times New Roman"/>
              <a:sym typeface="Times New Roman"/>
            </a:endParaRPr>
          </a:p>
        </p:txBody>
      </p:sp>
      <p:sp>
        <p:nvSpPr>
          <p:cNvPr id="324" name="Google Shape;324;p25"/>
          <p:cNvSpPr txBox="1"/>
          <p:nvPr/>
        </p:nvSpPr>
        <p:spPr>
          <a:xfrm>
            <a:off x="921525" y="3603450"/>
            <a:ext cx="7212300" cy="12621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How</a:t>
            </a:r>
            <a:r>
              <a:rPr b="1" lang="en">
                <a:latin typeface="Times New Roman"/>
                <a:ea typeface="Times New Roman"/>
                <a:cs typeface="Times New Roman"/>
                <a:sym typeface="Times New Roman"/>
              </a:rPr>
              <a:t> to earn?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Identify popular series that can be renewed that also have low production cost. Use this offering to convince </a:t>
            </a:r>
            <a:r>
              <a:rPr lang="en">
                <a:latin typeface="Times New Roman"/>
                <a:ea typeface="Times New Roman"/>
                <a:cs typeface="Times New Roman"/>
                <a:sym typeface="Times New Roman"/>
              </a:rPr>
              <a:t>users</a:t>
            </a:r>
            <a:r>
              <a:rPr lang="en">
                <a:latin typeface="Times New Roman"/>
                <a:ea typeface="Times New Roman"/>
                <a:cs typeface="Times New Roman"/>
                <a:sym typeface="Times New Roman"/>
              </a:rPr>
              <a:t> to purchase higher </a:t>
            </a:r>
            <a:r>
              <a:rPr lang="en">
                <a:latin typeface="Times New Roman"/>
                <a:ea typeface="Times New Roman"/>
                <a:cs typeface="Times New Roman"/>
                <a:sym typeface="Times New Roman"/>
              </a:rPr>
              <a:t>priced subscription plans which will have a positive effect on revenues and product mix. This will also draw subscribers to the platform, which will increase sales volumes and revenues. </a:t>
            </a:r>
            <a:endParaRPr>
              <a:latin typeface="Times New Roman"/>
              <a:ea typeface="Times New Roman"/>
              <a:cs typeface="Times New Roman"/>
              <a:sym typeface="Times New Roman"/>
            </a:endParaRPr>
          </a:p>
        </p:txBody>
      </p:sp>
      <p:sp>
        <p:nvSpPr>
          <p:cNvPr id="325" name="Google Shape;325;p25"/>
          <p:cNvSpPr txBox="1"/>
          <p:nvPr/>
        </p:nvSpPr>
        <p:spPr>
          <a:xfrm>
            <a:off x="965850" y="1887213"/>
            <a:ext cx="7212300" cy="12621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How</a:t>
            </a:r>
            <a:r>
              <a:rPr b="1" lang="en">
                <a:latin typeface="Times New Roman"/>
                <a:ea typeface="Times New Roman"/>
                <a:cs typeface="Times New Roman"/>
                <a:sym typeface="Times New Roman"/>
              </a:rPr>
              <a:t> to win?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Work collaborative with consumer and find funs ways to allow them to give input on which series will be renewed and what plotlines are most interesting. By doing this Netflix will increase satisfaction and draw in new customers. This system will differentiate Netflix from other streaming services and create a new value adding features for customers.</a:t>
            </a:r>
            <a:endParaRPr>
              <a:latin typeface="Times New Roman"/>
              <a:ea typeface="Times New Roman"/>
              <a:cs typeface="Times New Roman"/>
              <a:sym typeface="Times New Roman"/>
            </a:endParaRPr>
          </a:p>
        </p:txBody>
      </p:sp>
      <p:cxnSp>
        <p:nvCxnSpPr>
          <p:cNvPr id="326" name="Google Shape;326;p25"/>
          <p:cNvCxnSpPr/>
          <p:nvPr/>
        </p:nvCxnSpPr>
        <p:spPr>
          <a:xfrm>
            <a:off x="4527675" y="1469650"/>
            <a:ext cx="0" cy="381000"/>
          </a:xfrm>
          <a:prstGeom prst="straightConnector1">
            <a:avLst/>
          </a:prstGeom>
          <a:noFill/>
          <a:ln cap="flat" cmpd="sng" w="38100">
            <a:solidFill>
              <a:srgbClr val="CC0000"/>
            </a:solidFill>
            <a:prstDash val="solid"/>
            <a:round/>
            <a:headEnd len="med" w="med" type="none"/>
            <a:tailEnd len="med" w="med" type="triangle"/>
          </a:ln>
        </p:spPr>
      </p:cxnSp>
      <p:cxnSp>
        <p:nvCxnSpPr>
          <p:cNvPr id="327" name="Google Shape;327;p25"/>
          <p:cNvCxnSpPr/>
          <p:nvPr/>
        </p:nvCxnSpPr>
        <p:spPr>
          <a:xfrm>
            <a:off x="4527675" y="3185888"/>
            <a:ext cx="0" cy="381000"/>
          </a:xfrm>
          <a:prstGeom prst="straightConnector1">
            <a:avLst/>
          </a:prstGeom>
          <a:noFill/>
          <a:ln cap="flat" cmpd="sng" w="38100">
            <a:solidFill>
              <a:srgbClr val="CC0000"/>
            </a:solidFill>
            <a:prstDash val="solid"/>
            <a:round/>
            <a:headEnd len="med" w="med" type="none"/>
            <a:tailEnd len="med" w="med" type="triangle"/>
          </a:ln>
        </p:spPr>
      </p:cxnSp>
      <p:sp>
        <p:nvSpPr>
          <p:cNvPr id="328" name="Google Shape;328;p25"/>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12</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26"/>
          <p:cNvSpPr txBox="1"/>
          <p:nvPr>
            <p:ph type="title"/>
          </p:nvPr>
        </p:nvSpPr>
        <p:spPr>
          <a:xfrm>
            <a:off x="0" y="65825"/>
            <a:ext cx="914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620">
                <a:solidFill>
                  <a:schemeClr val="lt1"/>
                </a:solidFill>
                <a:latin typeface="Times New Roman"/>
                <a:ea typeface="Times New Roman"/>
                <a:cs typeface="Times New Roman"/>
                <a:sym typeface="Times New Roman"/>
              </a:rPr>
              <a:t>Can Netflix increase market share by </a:t>
            </a:r>
            <a:r>
              <a:rPr b="1" lang="en" sz="1620">
                <a:solidFill>
                  <a:schemeClr val="lt1"/>
                </a:solidFill>
                <a:latin typeface="Times New Roman"/>
                <a:ea typeface="Times New Roman"/>
                <a:cs typeface="Times New Roman"/>
                <a:sym typeface="Times New Roman"/>
              </a:rPr>
              <a:t>renewing</a:t>
            </a:r>
            <a:r>
              <a:rPr b="1" lang="en" sz="1620">
                <a:solidFill>
                  <a:schemeClr val="lt1"/>
                </a:solidFill>
                <a:latin typeface="Times New Roman"/>
                <a:ea typeface="Times New Roman"/>
                <a:cs typeface="Times New Roman"/>
                <a:sym typeface="Times New Roman"/>
              </a:rPr>
              <a:t> canceled series that were popular among consumers?</a:t>
            </a:r>
            <a:endParaRPr b="1" sz="202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b="1" sz="2020">
              <a:solidFill>
                <a:schemeClr val="lt1"/>
              </a:solidFill>
              <a:latin typeface="Times New Roman"/>
              <a:ea typeface="Times New Roman"/>
              <a:cs typeface="Times New Roman"/>
              <a:sym typeface="Times New Roman"/>
            </a:endParaRPr>
          </a:p>
        </p:txBody>
      </p:sp>
      <p:graphicFrame>
        <p:nvGraphicFramePr>
          <p:cNvPr id="334" name="Google Shape;334;p26"/>
          <p:cNvGraphicFramePr/>
          <p:nvPr/>
        </p:nvGraphicFramePr>
        <p:xfrm>
          <a:off x="136300" y="589325"/>
          <a:ext cx="3000000" cy="3000000"/>
        </p:xfrm>
        <a:graphic>
          <a:graphicData uri="http://schemas.openxmlformats.org/drawingml/2006/table">
            <a:tbl>
              <a:tblPr>
                <a:noFill/>
                <a:tableStyleId>{BC73D279-613C-4E53-A9BE-AF7CF46D8C62}</a:tableStyleId>
              </a:tblPr>
              <a:tblGrid>
                <a:gridCol w="3483350"/>
                <a:gridCol w="2495500"/>
                <a:gridCol w="2892525"/>
              </a:tblGrid>
              <a:tr h="838775">
                <a:tc gridSpan="3">
                  <a:txBody>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The Strategy</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300">
                          <a:solidFill>
                            <a:schemeClr val="lt1"/>
                          </a:solidFill>
                          <a:latin typeface="Times New Roman"/>
                          <a:ea typeface="Times New Roman"/>
                          <a:cs typeface="Times New Roman"/>
                          <a:sym typeface="Times New Roman"/>
                        </a:rPr>
                        <a:t>Netflix would evaluate the original series that have been canceled. They would then determine which shows  have the highest potential to perform. Netflix would then invest in producing new seasons of these shows and promote this to consumers. </a:t>
                      </a:r>
                      <a:endParaRPr sz="13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0000"/>
                    </a:solidFill>
                  </a:tcPr>
                </a:tc>
                <a:tc hMerge="1"/>
                <a:tc hMerge="1"/>
              </a:tr>
              <a:tr h="391625">
                <a:tc>
                  <a:txBody>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Assumptions</a:t>
                      </a:r>
                      <a:endParaRPr>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Analysis</a:t>
                      </a:r>
                      <a:endParaRPr>
                        <a:solidFill>
                          <a:schemeClr val="dk1"/>
                        </a:solidFill>
                        <a:latin typeface="Times New Roman"/>
                        <a:ea typeface="Times New Roman"/>
                        <a:cs typeface="Times New Roman"/>
                        <a:sym typeface="Times New Roman"/>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Data</a:t>
                      </a:r>
                      <a:endParaRPr>
                        <a:solidFill>
                          <a:schemeClr val="dk1"/>
                        </a:solidFill>
                        <a:latin typeface="Times New Roman"/>
                        <a:ea typeface="Times New Roman"/>
                        <a:cs typeface="Times New Roman"/>
                        <a:sym typeface="Times New Roman"/>
                      </a:endParaRPr>
                    </a:p>
                  </a:txBody>
                  <a:tcPr marT="91425" marB="91425" marR="91425" marL="91425">
                    <a:lnL cap="flat" cmpd="sng" w="28575">
                      <a:solidFill>
                        <a:schemeClr val="dk1"/>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r>
              <a:tr h="71122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Resources are </a:t>
                      </a:r>
                      <a:r>
                        <a:rPr lang="en" sz="1100">
                          <a:solidFill>
                            <a:schemeClr val="lt1"/>
                          </a:solidFill>
                          <a:latin typeface="Times New Roman"/>
                          <a:ea typeface="Times New Roman"/>
                          <a:cs typeface="Times New Roman"/>
                          <a:sym typeface="Times New Roman"/>
                        </a:rPr>
                        <a:t>available</a:t>
                      </a:r>
                      <a:r>
                        <a:rPr lang="en" sz="1100">
                          <a:solidFill>
                            <a:schemeClr val="lt1"/>
                          </a:solidFill>
                          <a:latin typeface="Times New Roman"/>
                          <a:ea typeface="Times New Roman"/>
                          <a:cs typeface="Times New Roman"/>
                          <a:sym typeface="Times New Roman"/>
                        </a:rPr>
                        <a:t> to renew these series. (EX: cast, writers, directors, budget)</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Analyze supplier data and conduct outreach</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Get quotes on the cost required</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Financial statements</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Supplier reports </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r h="72327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Users will value these </a:t>
                      </a:r>
                      <a:r>
                        <a:rPr lang="en" sz="1100">
                          <a:solidFill>
                            <a:schemeClr val="lt1"/>
                          </a:solidFill>
                          <a:latin typeface="Times New Roman"/>
                          <a:ea typeface="Times New Roman"/>
                          <a:cs typeface="Times New Roman"/>
                          <a:sym typeface="Times New Roman"/>
                        </a:rPr>
                        <a:t>series</a:t>
                      </a:r>
                      <a:r>
                        <a:rPr lang="en" sz="1100">
                          <a:solidFill>
                            <a:schemeClr val="lt1"/>
                          </a:solidFill>
                          <a:latin typeface="Times New Roman"/>
                          <a:ea typeface="Times New Roman"/>
                          <a:cs typeface="Times New Roman"/>
                          <a:sym typeface="Times New Roman"/>
                        </a:rPr>
                        <a:t> over current/new content</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Analyze users preferences and </a:t>
                      </a:r>
                      <a:r>
                        <a:rPr lang="en" sz="1100">
                          <a:solidFill>
                            <a:schemeClr val="lt1"/>
                          </a:solidFill>
                          <a:latin typeface="Times New Roman"/>
                          <a:ea typeface="Times New Roman"/>
                          <a:cs typeface="Times New Roman"/>
                          <a:sym typeface="Times New Roman"/>
                        </a:rPr>
                        <a:t>behavior</a:t>
                      </a:r>
                      <a:r>
                        <a:rPr lang="en"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Use past data to </a:t>
                      </a:r>
                      <a:r>
                        <a:rPr lang="en" sz="1100">
                          <a:solidFill>
                            <a:schemeClr val="lt1"/>
                          </a:solidFill>
                          <a:latin typeface="Times New Roman"/>
                          <a:ea typeface="Times New Roman"/>
                          <a:cs typeface="Times New Roman"/>
                          <a:sym typeface="Times New Roman"/>
                        </a:rPr>
                        <a:t>predict</a:t>
                      </a:r>
                      <a:r>
                        <a:rPr lang="en" sz="1100">
                          <a:solidFill>
                            <a:schemeClr val="lt1"/>
                          </a:solidFill>
                          <a:latin typeface="Times New Roman"/>
                          <a:ea typeface="Times New Roman"/>
                          <a:cs typeface="Times New Roman"/>
                          <a:sym typeface="Times New Roman"/>
                        </a:rPr>
                        <a:t> future user needs that could be </a:t>
                      </a:r>
                      <a:r>
                        <a:rPr lang="en" sz="1100">
                          <a:solidFill>
                            <a:schemeClr val="lt1"/>
                          </a:solidFill>
                          <a:latin typeface="Times New Roman"/>
                          <a:ea typeface="Times New Roman"/>
                          <a:cs typeface="Times New Roman"/>
                          <a:sym typeface="Times New Roman"/>
                        </a:rPr>
                        <a:t>satisfied</a:t>
                      </a:r>
                      <a:r>
                        <a:rPr lang="en"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Streaming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Viewing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Consumer feedback </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r h="71122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Series </a:t>
                      </a:r>
                      <a:r>
                        <a:rPr lang="en" sz="1100">
                          <a:solidFill>
                            <a:schemeClr val="lt1"/>
                          </a:solidFill>
                          <a:latin typeface="Times New Roman"/>
                          <a:ea typeface="Times New Roman"/>
                          <a:cs typeface="Times New Roman"/>
                          <a:sym typeface="Times New Roman"/>
                        </a:rPr>
                        <a:t>renewal</a:t>
                      </a:r>
                      <a:r>
                        <a:rPr lang="en" sz="1100">
                          <a:solidFill>
                            <a:schemeClr val="lt1"/>
                          </a:solidFill>
                          <a:latin typeface="Times New Roman"/>
                          <a:ea typeface="Times New Roman"/>
                          <a:cs typeface="Times New Roman"/>
                          <a:sym typeface="Times New Roman"/>
                        </a:rPr>
                        <a:t> will attract new consumers to the to the platform. </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Analyze the preferences and motivations of consumers in the entire market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Estimate potential reach and impact</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Consumer feedback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Competitors data</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r h="71122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Netflix can </a:t>
                      </a:r>
                      <a:r>
                        <a:rPr lang="en" sz="1100">
                          <a:solidFill>
                            <a:schemeClr val="lt1"/>
                          </a:solidFill>
                          <a:latin typeface="Times New Roman"/>
                          <a:ea typeface="Times New Roman"/>
                          <a:cs typeface="Times New Roman"/>
                          <a:sym typeface="Times New Roman"/>
                        </a:rPr>
                        <a:t>successfully</a:t>
                      </a:r>
                      <a:r>
                        <a:rPr lang="en" sz="1100">
                          <a:solidFill>
                            <a:schemeClr val="lt1"/>
                          </a:solidFill>
                          <a:latin typeface="Times New Roman"/>
                          <a:ea typeface="Times New Roman"/>
                          <a:cs typeface="Times New Roman"/>
                          <a:sym typeface="Times New Roman"/>
                        </a:rPr>
                        <a:t> market new offerings to consumers </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Analyse</a:t>
                      </a:r>
                      <a:r>
                        <a:rPr lang="en" sz="1100">
                          <a:solidFill>
                            <a:schemeClr val="lt1"/>
                          </a:solidFill>
                          <a:latin typeface="Times New Roman"/>
                          <a:ea typeface="Times New Roman"/>
                          <a:cs typeface="Times New Roman"/>
                          <a:sym typeface="Times New Roman"/>
                        </a:rPr>
                        <a:t> marketing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Estimate</a:t>
                      </a:r>
                      <a:r>
                        <a:rPr lang="en" sz="1100">
                          <a:solidFill>
                            <a:schemeClr val="lt1"/>
                          </a:solidFill>
                          <a:latin typeface="Times New Roman"/>
                          <a:ea typeface="Times New Roman"/>
                          <a:cs typeface="Times New Roman"/>
                          <a:sym typeface="Times New Roman"/>
                        </a:rPr>
                        <a:t> market size and </a:t>
                      </a:r>
                      <a:r>
                        <a:rPr lang="en" sz="1100">
                          <a:solidFill>
                            <a:schemeClr val="lt1"/>
                          </a:solidFill>
                          <a:latin typeface="Times New Roman"/>
                          <a:ea typeface="Times New Roman"/>
                          <a:cs typeface="Times New Roman"/>
                          <a:sym typeface="Times New Roman"/>
                        </a:rPr>
                        <a:t>penetration</a:t>
                      </a:r>
                      <a:r>
                        <a:rPr lang="en" sz="1100">
                          <a:solidFill>
                            <a:schemeClr val="lt1"/>
                          </a:solidFill>
                          <a:latin typeface="Times New Roman"/>
                          <a:ea typeface="Times New Roman"/>
                          <a:cs typeface="Times New Roman"/>
                          <a:sym typeface="Times New Roman"/>
                        </a:rPr>
                        <a:t> rate </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Marketing efficiency research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 channel research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Marketing reports</a:t>
                      </a:r>
                      <a:endParaRPr sz="1100">
                        <a:solidFill>
                          <a:schemeClr val="lt1"/>
                        </a:solidFill>
                        <a:latin typeface="Times New Roman"/>
                        <a:ea typeface="Times New Roman"/>
                        <a:cs typeface="Times New Roman"/>
                        <a:sym typeface="Times New Roman"/>
                      </a:endParaRPr>
                    </a:p>
                  </a:txBody>
                  <a:tcPr marT="91425" marB="91425" marR="91425" marL="91425" anchor="ctr">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bl>
          </a:graphicData>
        </a:graphic>
      </p:graphicFrame>
      <p:sp>
        <p:nvSpPr>
          <p:cNvPr id="335" name="Google Shape;335;p26"/>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13</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7"/>
          <p:cNvSpPr txBox="1"/>
          <p:nvPr/>
        </p:nvSpPr>
        <p:spPr>
          <a:xfrm>
            <a:off x="921525" y="601775"/>
            <a:ext cx="7212300" cy="8313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Where to play?</a:t>
            </a:r>
            <a:endParaRPr b="1">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This strategy can be applied to all segments. Netflix should focus on content specifically in the US market. </a:t>
            </a:r>
            <a:endParaRPr>
              <a:latin typeface="Times New Roman"/>
              <a:ea typeface="Times New Roman"/>
              <a:cs typeface="Times New Roman"/>
              <a:sym typeface="Times New Roman"/>
            </a:endParaRPr>
          </a:p>
        </p:txBody>
      </p:sp>
      <p:sp>
        <p:nvSpPr>
          <p:cNvPr id="341" name="Google Shape;341;p27"/>
          <p:cNvSpPr txBox="1"/>
          <p:nvPr/>
        </p:nvSpPr>
        <p:spPr>
          <a:xfrm>
            <a:off x="921525" y="3603450"/>
            <a:ext cx="7212300" cy="12621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How to earn?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Identify popular content that is most cost </a:t>
            </a:r>
            <a:r>
              <a:rPr lang="en">
                <a:latin typeface="Times New Roman"/>
                <a:ea typeface="Times New Roman"/>
                <a:cs typeface="Times New Roman"/>
                <a:sym typeface="Times New Roman"/>
              </a:rPr>
              <a:t>efficient to procure (invest in shows with positive profit margin when looking at potential revenues they would bring in). Create deals with suppliers and hopefully decrease prices. Properly develop marketing strategy so that new subscribers are drawn to the platform. This will increase revenues and profits.</a:t>
            </a:r>
            <a:endParaRPr>
              <a:latin typeface="Times New Roman"/>
              <a:ea typeface="Times New Roman"/>
              <a:cs typeface="Times New Roman"/>
              <a:sym typeface="Times New Roman"/>
            </a:endParaRPr>
          </a:p>
        </p:txBody>
      </p:sp>
      <p:sp>
        <p:nvSpPr>
          <p:cNvPr id="342" name="Google Shape;342;p27"/>
          <p:cNvSpPr txBox="1"/>
          <p:nvPr/>
        </p:nvSpPr>
        <p:spPr>
          <a:xfrm>
            <a:off x="965850" y="1887213"/>
            <a:ext cx="7212300" cy="12621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Times New Roman"/>
                <a:ea typeface="Times New Roman"/>
                <a:cs typeface="Times New Roman"/>
                <a:sym typeface="Times New Roman"/>
              </a:rPr>
              <a:t>How to win?</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Form exclusive partnerships with content </a:t>
            </a:r>
            <a:r>
              <a:rPr lang="en">
                <a:latin typeface="Times New Roman"/>
                <a:ea typeface="Times New Roman"/>
                <a:cs typeface="Times New Roman"/>
                <a:sym typeface="Times New Roman"/>
              </a:rPr>
              <a:t>providers, and n</a:t>
            </a:r>
            <a:r>
              <a:rPr lang="en">
                <a:latin typeface="Times New Roman"/>
                <a:ea typeface="Times New Roman"/>
                <a:cs typeface="Times New Roman"/>
                <a:sym typeface="Times New Roman"/>
              </a:rPr>
              <a:t>egotiate contracts that will make Netflix an </a:t>
            </a:r>
            <a:r>
              <a:rPr lang="en">
                <a:latin typeface="Times New Roman"/>
                <a:ea typeface="Times New Roman"/>
                <a:cs typeface="Times New Roman"/>
                <a:sym typeface="Times New Roman"/>
              </a:rPr>
              <a:t>exclusive</a:t>
            </a:r>
            <a:r>
              <a:rPr lang="en">
                <a:latin typeface="Times New Roman"/>
                <a:ea typeface="Times New Roman"/>
                <a:cs typeface="Times New Roman"/>
                <a:sym typeface="Times New Roman"/>
              </a:rPr>
              <a:t> provider. Netflix should focus marketing </a:t>
            </a:r>
            <a:r>
              <a:rPr lang="en">
                <a:latin typeface="Times New Roman"/>
                <a:ea typeface="Times New Roman"/>
                <a:cs typeface="Times New Roman"/>
                <a:sym typeface="Times New Roman"/>
              </a:rPr>
              <a:t>efforts</a:t>
            </a:r>
            <a:r>
              <a:rPr lang="en">
                <a:latin typeface="Times New Roman"/>
                <a:ea typeface="Times New Roman"/>
                <a:cs typeface="Times New Roman"/>
                <a:sym typeface="Times New Roman"/>
              </a:rPr>
              <a:t> on </a:t>
            </a:r>
            <a:r>
              <a:rPr lang="en">
                <a:latin typeface="Times New Roman"/>
                <a:ea typeface="Times New Roman"/>
                <a:cs typeface="Times New Roman"/>
                <a:sym typeface="Times New Roman"/>
              </a:rPr>
              <a:t>uncaptured</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consumer</a:t>
            </a:r>
            <a:r>
              <a:rPr lang="en">
                <a:latin typeface="Times New Roman"/>
                <a:ea typeface="Times New Roman"/>
                <a:cs typeface="Times New Roman"/>
                <a:sym typeface="Times New Roman"/>
              </a:rPr>
              <a:t> segments. This will increase </a:t>
            </a:r>
            <a:r>
              <a:rPr lang="en">
                <a:latin typeface="Times New Roman"/>
                <a:ea typeface="Times New Roman"/>
                <a:cs typeface="Times New Roman"/>
                <a:sym typeface="Times New Roman"/>
              </a:rPr>
              <a:t>differentiation</a:t>
            </a:r>
            <a:r>
              <a:rPr lang="en">
                <a:latin typeface="Times New Roman"/>
                <a:ea typeface="Times New Roman"/>
                <a:cs typeface="Times New Roman"/>
                <a:sym typeface="Times New Roman"/>
              </a:rPr>
              <a:t> and draw new </a:t>
            </a:r>
            <a:r>
              <a:rPr lang="en">
                <a:latin typeface="Times New Roman"/>
                <a:ea typeface="Times New Roman"/>
                <a:cs typeface="Times New Roman"/>
                <a:sym typeface="Times New Roman"/>
              </a:rPr>
              <a:t>users</a:t>
            </a:r>
            <a:r>
              <a:rPr lang="en">
                <a:latin typeface="Times New Roman"/>
                <a:ea typeface="Times New Roman"/>
                <a:cs typeface="Times New Roman"/>
                <a:sym typeface="Times New Roman"/>
              </a:rPr>
              <a:t> to the platform while also adding value for current consumers to limit those who might cancel the subscription in the future. </a:t>
            </a:r>
            <a:endParaRPr>
              <a:latin typeface="Times New Roman"/>
              <a:ea typeface="Times New Roman"/>
              <a:cs typeface="Times New Roman"/>
              <a:sym typeface="Times New Roman"/>
            </a:endParaRPr>
          </a:p>
        </p:txBody>
      </p:sp>
      <p:cxnSp>
        <p:nvCxnSpPr>
          <p:cNvPr id="343" name="Google Shape;343;p27"/>
          <p:cNvCxnSpPr/>
          <p:nvPr/>
        </p:nvCxnSpPr>
        <p:spPr>
          <a:xfrm>
            <a:off x="4527675" y="1469650"/>
            <a:ext cx="0" cy="381000"/>
          </a:xfrm>
          <a:prstGeom prst="straightConnector1">
            <a:avLst/>
          </a:prstGeom>
          <a:noFill/>
          <a:ln cap="flat" cmpd="sng" w="38100">
            <a:solidFill>
              <a:srgbClr val="CC0000"/>
            </a:solidFill>
            <a:prstDash val="solid"/>
            <a:round/>
            <a:headEnd len="med" w="med" type="none"/>
            <a:tailEnd len="med" w="med" type="triangle"/>
          </a:ln>
        </p:spPr>
      </p:cxnSp>
      <p:cxnSp>
        <p:nvCxnSpPr>
          <p:cNvPr id="344" name="Google Shape;344;p27"/>
          <p:cNvCxnSpPr/>
          <p:nvPr/>
        </p:nvCxnSpPr>
        <p:spPr>
          <a:xfrm>
            <a:off x="4527675" y="3185888"/>
            <a:ext cx="0" cy="381000"/>
          </a:xfrm>
          <a:prstGeom prst="straightConnector1">
            <a:avLst/>
          </a:prstGeom>
          <a:noFill/>
          <a:ln cap="flat" cmpd="sng" w="38100">
            <a:solidFill>
              <a:srgbClr val="CC0000"/>
            </a:solidFill>
            <a:prstDash val="solid"/>
            <a:round/>
            <a:headEnd len="med" w="med" type="none"/>
            <a:tailEnd len="med" w="med" type="triangle"/>
          </a:ln>
        </p:spPr>
      </p:cxnSp>
      <p:sp>
        <p:nvSpPr>
          <p:cNvPr id="345" name="Google Shape;345;p27"/>
          <p:cNvSpPr txBox="1"/>
          <p:nvPr>
            <p:ph type="title"/>
          </p:nvPr>
        </p:nvSpPr>
        <p:spPr>
          <a:xfrm>
            <a:off x="0" y="0"/>
            <a:ext cx="91440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355">
                <a:solidFill>
                  <a:schemeClr val="lt1"/>
                </a:solidFill>
                <a:latin typeface="Times New Roman"/>
                <a:ea typeface="Times New Roman"/>
                <a:cs typeface="Times New Roman"/>
                <a:sym typeface="Times New Roman"/>
              </a:rPr>
              <a:t>Solution 2- Acquire content that other competitors do not have </a:t>
            </a:r>
            <a:endParaRPr>
              <a:solidFill>
                <a:schemeClr val="lt1"/>
              </a:solidFill>
              <a:latin typeface="Times New Roman"/>
              <a:ea typeface="Times New Roman"/>
              <a:cs typeface="Times New Roman"/>
              <a:sym typeface="Times New Roman"/>
            </a:endParaRPr>
          </a:p>
        </p:txBody>
      </p:sp>
      <p:sp>
        <p:nvSpPr>
          <p:cNvPr id="346" name="Google Shape;346;p27"/>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14</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graphicFrame>
        <p:nvGraphicFramePr>
          <p:cNvPr id="351" name="Google Shape;351;p28"/>
          <p:cNvGraphicFramePr/>
          <p:nvPr/>
        </p:nvGraphicFramePr>
        <p:xfrm>
          <a:off x="136300" y="643778"/>
          <a:ext cx="3000000" cy="3000000"/>
        </p:xfrm>
        <a:graphic>
          <a:graphicData uri="http://schemas.openxmlformats.org/drawingml/2006/table">
            <a:tbl>
              <a:tblPr>
                <a:noFill/>
                <a:tableStyleId>{BC73D279-613C-4E53-A9BE-AF7CF46D8C62}</a:tableStyleId>
              </a:tblPr>
              <a:tblGrid>
                <a:gridCol w="3483350"/>
                <a:gridCol w="2495500"/>
                <a:gridCol w="2892525"/>
              </a:tblGrid>
              <a:tr h="784950">
                <a:tc gridSpan="3">
                  <a:txBody>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The Strategy</a:t>
                      </a:r>
                      <a:endParaRPr>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300">
                          <a:solidFill>
                            <a:schemeClr val="lt1"/>
                          </a:solidFill>
                          <a:latin typeface="Times New Roman"/>
                          <a:ea typeface="Times New Roman"/>
                          <a:cs typeface="Times New Roman"/>
                          <a:sym typeface="Times New Roman"/>
                        </a:rPr>
                        <a:t>Netflix reach out to different suppliers and </a:t>
                      </a:r>
                      <a:r>
                        <a:rPr lang="en" sz="1300">
                          <a:solidFill>
                            <a:schemeClr val="lt1"/>
                          </a:solidFill>
                          <a:latin typeface="Times New Roman"/>
                          <a:ea typeface="Times New Roman"/>
                          <a:cs typeface="Times New Roman"/>
                          <a:sym typeface="Times New Roman"/>
                        </a:rPr>
                        <a:t>negotiate</a:t>
                      </a:r>
                      <a:r>
                        <a:rPr lang="en" sz="1300">
                          <a:solidFill>
                            <a:schemeClr val="lt1"/>
                          </a:solidFill>
                          <a:latin typeface="Times New Roman"/>
                          <a:ea typeface="Times New Roman"/>
                          <a:cs typeface="Times New Roman"/>
                          <a:sym typeface="Times New Roman"/>
                        </a:rPr>
                        <a:t> contracts so that they gain access to new content. This content would be exclusive to Netflix only, increasing the company’s competitive advantage. They would then </a:t>
                      </a:r>
                      <a:r>
                        <a:rPr lang="en" sz="1300">
                          <a:solidFill>
                            <a:schemeClr val="lt1"/>
                          </a:solidFill>
                          <a:latin typeface="Times New Roman"/>
                          <a:ea typeface="Times New Roman"/>
                          <a:cs typeface="Times New Roman"/>
                          <a:sym typeface="Times New Roman"/>
                        </a:rPr>
                        <a:t>promote new content offerings. </a:t>
                      </a: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dk1"/>
                      </a:solidFill>
                      <a:prstDash val="solid"/>
                      <a:round/>
                      <a:headEnd len="sm" w="sm" type="none"/>
                      <a:tailEnd len="sm" w="sm" type="none"/>
                    </a:lnB>
                    <a:solidFill>
                      <a:srgbClr val="CC0000"/>
                    </a:solidFill>
                  </a:tcPr>
                </a:tc>
                <a:tc hMerge="1"/>
                <a:tc hMerge="1"/>
              </a:tr>
              <a:tr h="427950">
                <a:tc>
                  <a:txBody>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Assumptions</a:t>
                      </a:r>
                      <a:endParaRPr>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Analysis</a:t>
                      </a:r>
                      <a:endParaRPr>
                        <a:solidFill>
                          <a:schemeClr val="dk1"/>
                        </a:solidFill>
                        <a:latin typeface="Times New Roman"/>
                        <a:ea typeface="Times New Roman"/>
                        <a:cs typeface="Times New Roman"/>
                        <a:sym typeface="Times New Roman"/>
                      </a:endParaRPr>
                    </a:p>
                  </a:txBody>
                  <a:tcPr marT="91425" marB="91425" marR="91425" marL="91425">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a:solidFill>
                            <a:schemeClr val="dk1"/>
                          </a:solidFill>
                          <a:latin typeface="Times New Roman"/>
                          <a:ea typeface="Times New Roman"/>
                          <a:cs typeface="Times New Roman"/>
                          <a:sym typeface="Times New Roman"/>
                        </a:rPr>
                        <a:t>Data</a:t>
                      </a:r>
                      <a:endParaRPr>
                        <a:solidFill>
                          <a:schemeClr val="dk1"/>
                        </a:solidFill>
                        <a:latin typeface="Times New Roman"/>
                        <a:ea typeface="Times New Roman"/>
                        <a:cs typeface="Times New Roman"/>
                        <a:sym typeface="Times New Roman"/>
                      </a:endParaRPr>
                    </a:p>
                  </a:txBody>
                  <a:tcPr marT="91425" marB="91425" marR="91425" marL="91425">
                    <a:lnL cap="flat" cmpd="sng" w="28575">
                      <a:solidFill>
                        <a:schemeClr val="dk1"/>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r>
              <a:tr h="57982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Content is </a:t>
                      </a:r>
                      <a:r>
                        <a:rPr lang="en" sz="1100">
                          <a:solidFill>
                            <a:schemeClr val="lt1"/>
                          </a:solidFill>
                          <a:latin typeface="Times New Roman"/>
                          <a:ea typeface="Times New Roman"/>
                          <a:cs typeface="Times New Roman"/>
                          <a:sym typeface="Times New Roman"/>
                        </a:rPr>
                        <a:t>available</a:t>
                      </a:r>
                      <a:r>
                        <a:rPr lang="en" sz="1100">
                          <a:solidFill>
                            <a:schemeClr val="lt1"/>
                          </a:solidFill>
                          <a:latin typeface="Times New Roman"/>
                          <a:ea typeface="Times New Roman"/>
                          <a:cs typeface="Times New Roman"/>
                          <a:sym typeface="Times New Roman"/>
                        </a:rPr>
                        <a:t> for </a:t>
                      </a:r>
                      <a:r>
                        <a:rPr lang="en" sz="1100">
                          <a:solidFill>
                            <a:schemeClr val="lt1"/>
                          </a:solidFill>
                          <a:latin typeface="Times New Roman"/>
                          <a:ea typeface="Times New Roman"/>
                          <a:cs typeface="Times New Roman"/>
                          <a:sym typeface="Times New Roman"/>
                        </a:rPr>
                        <a:t>acquisition</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Reach out to supplier and </a:t>
                      </a:r>
                      <a:r>
                        <a:rPr lang="en" sz="1100">
                          <a:solidFill>
                            <a:schemeClr val="lt1"/>
                          </a:solidFill>
                          <a:latin typeface="Times New Roman"/>
                          <a:ea typeface="Times New Roman"/>
                          <a:cs typeface="Times New Roman"/>
                          <a:sym typeface="Times New Roman"/>
                        </a:rPr>
                        <a:t>analyze</a:t>
                      </a:r>
                      <a:r>
                        <a:rPr lang="en" sz="1100">
                          <a:solidFill>
                            <a:schemeClr val="lt1"/>
                          </a:solidFill>
                          <a:latin typeface="Times New Roman"/>
                          <a:ea typeface="Times New Roman"/>
                          <a:cs typeface="Times New Roman"/>
                          <a:sym typeface="Times New Roman"/>
                        </a:rPr>
                        <a:t> data on pricing and </a:t>
                      </a:r>
                      <a:r>
                        <a:rPr lang="en" sz="1100">
                          <a:solidFill>
                            <a:schemeClr val="lt1"/>
                          </a:solidFill>
                          <a:latin typeface="Times New Roman"/>
                          <a:ea typeface="Times New Roman"/>
                          <a:cs typeface="Times New Roman"/>
                          <a:sym typeface="Times New Roman"/>
                        </a:rPr>
                        <a:t>availability</a:t>
                      </a:r>
                      <a:r>
                        <a:rPr lang="en"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Supplier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 data</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r h="57982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Netflix has the budget to </a:t>
                      </a:r>
                      <a:r>
                        <a:rPr lang="en" sz="1100">
                          <a:solidFill>
                            <a:schemeClr val="lt1"/>
                          </a:solidFill>
                          <a:latin typeface="Times New Roman"/>
                          <a:ea typeface="Times New Roman"/>
                          <a:cs typeface="Times New Roman"/>
                          <a:sym typeface="Times New Roman"/>
                        </a:rPr>
                        <a:t>acquire</a:t>
                      </a:r>
                      <a:r>
                        <a:rPr lang="en" sz="1100">
                          <a:solidFill>
                            <a:schemeClr val="lt1"/>
                          </a:solidFill>
                          <a:latin typeface="Times New Roman"/>
                          <a:ea typeface="Times New Roman"/>
                          <a:cs typeface="Times New Roman"/>
                          <a:sym typeface="Times New Roman"/>
                        </a:rPr>
                        <a:t> new content</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Analyze</a:t>
                      </a:r>
                      <a:r>
                        <a:rPr lang="en" sz="1100">
                          <a:solidFill>
                            <a:schemeClr val="lt1"/>
                          </a:solidFill>
                          <a:latin typeface="Times New Roman"/>
                          <a:ea typeface="Times New Roman"/>
                          <a:cs typeface="Times New Roman"/>
                          <a:sym typeface="Times New Roman"/>
                        </a:rPr>
                        <a:t> profits and revenues over time and </a:t>
                      </a:r>
                      <a:r>
                        <a:rPr lang="en" sz="1100">
                          <a:solidFill>
                            <a:schemeClr val="lt1"/>
                          </a:solidFill>
                          <a:latin typeface="Times New Roman"/>
                          <a:ea typeface="Times New Roman"/>
                          <a:cs typeface="Times New Roman"/>
                          <a:sym typeface="Times New Roman"/>
                        </a:rPr>
                        <a:t>predict</a:t>
                      </a:r>
                      <a:r>
                        <a:rPr lang="en" sz="1100">
                          <a:solidFill>
                            <a:schemeClr val="lt1"/>
                          </a:solidFill>
                          <a:latin typeface="Times New Roman"/>
                          <a:ea typeface="Times New Roman"/>
                          <a:cs typeface="Times New Roman"/>
                          <a:sym typeface="Times New Roman"/>
                        </a:rPr>
                        <a:t> future revenue surplus to determine </a:t>
                      </a:r>
                      <a:r>
                        <a:rPr lang="en" sz="1100">
                          <a:solidFill>
                            <a:schemeClr val="lt1"/>
                          </a:solidFill>
                          <a:latin typeface="Times New Roman"/>
                          <a:ea typeface="Times New Roman"/>
                          <a:cs typeface="Times New Roman"/>
                          <a:sym typeface="Times New Roman"/>
                        </a:rPr>
                        <a:t>budget</a:t>
                      </a:r>
                      <a:r>
                        <a:rPr lang="en" sz="1100">
                          <a:solidFill>
                            <a:schemeClr val="lt1"/>
                          </a:solidFill>
                          <a:latin typeface="Times New Roman"/>
                          <a:ea typeface="Times New Roman"/>
                          <a:cs typeface="Times New Roman"/>
                          <a:sym typeface="Times New Roman"/>
                        </a:rPr>
                        <a:t>  </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Yearly reports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Revenue data </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Profit data </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r h="579825">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Netflix can determine which content users value most </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Analyze user data and and publicly </a:t>
                      </a:r>
                      <a:r>
                        <a:rPr lang="en" sz="1100">
                          <a:solidFill>
                            <a:schemeClr val="lt1"/>
                          </a:solidFill>
                          <a:latin typeface="Times New Roman"/>
                          <a:ea typeface="Times New Roman"/>
                          <a:cs typeface="Times New Roman"/>
                          <a:sym typeface="Times New Roman"/>
                        </a:rPr>
                        <a:t>available</a:t>
                      </a:r>
                      <a:r>
                        <a:rPr lang="en" sz="1100">
                          <a:solidFill>
                            <a:schemeClr val="lt1"/>
                          </a:solidFill>
                          <a:latin typeface="Times New Roman"/>
                          <a:ea typeface="Times New Roman"/>
                          <a:cs typeface="Times New Roman"/>
                          <a:sym typeface="Times New Roman"/>
                        </a:rPr>
                        <a:t> sources to determine user taste </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User data (watch time and interaction)</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Social Media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New and public sources</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r h="579825">
                <a:tc>
                  <a:txBody>
                    <a:bodyPr/>
                    <a:lstStyle/>
                    <a:p>
                      <a:pPr indent="0" lvl="0" marL="0" rtl="0" algn="l">
                        <a:spcBef>
                          <a:spcPts val="0"/>
                        </a:spcBef>
                        <a:spcAft>
                          <a:spcPts val="0"/>
                        </a:spcAft>
                        <a:buClr>
                          <a:schemeClr val="dk1"/>
                        </a:buClr>
                        <a:buSzPts val="1100"/>
                        <a:buFont typeface="Arial"/>
                        <a:buNone/>
                      </a:pPr>
                      <a:r>
                        <a:rPr lang="en" sz="1100">
                          <a:solidFill>
                            <a:schemeClr val="lt1"/>
                          </a:solidFill>
                          <a:latin typeface="Times New Roman"/>
                          <a:ea typeface="Times New Roman"/>
                          <a:cs typeface="Times New Roman"/>
                          <a:sym typeface="Times New Roman"/>
                        </a:rPr>
                        <a:t>New content will draw in new subscribers to the platform</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Analyze market and the needs of new target segments </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c>
                  <a:txBody>
                    <a:bodyPr/>
                    <a:lstStyle/>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Market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User data</a:t>
                      </a:r>
                      <a:endParaRPr sz="11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100">
                          <a:solidFill>
                            <a:schemeClr val="lt1"/>
                          </a:solidFill>
                          <a:latin typeface="Times New Roman"/>
                          <a:ea typeface="Times New Roman"/>
                          <a:cs typeface="Times New Roman"/>
                          <a:sym typeface="Times New Roman"/>
                        </a:rPr>
                        <a:t>- Competitor data</a:t>
                      </a:r>
                      <a:endParaRPr sz="1100">
                        <a:solidFill>
                          <a:schemeClr val="lt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tcPr>
                </a:tc>
              </a:tr>
            </a:tbl>
          </a:graphicData>
        </a:graphic>
      </p:graphicFrame>
      <p:sp>
        <p:nvSpPr>
          <p:cNvPr id="352" name="Google Shape;352;p28"/>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15</a:t>
            </a:r>
            <a:endParaRPr>
              <a:solidFill>
                <a:schemeClr val="lt1"/>
              </a:solidFill>
              <a:latin typeface="Times New Roman"/>
              <a:ea typeface="Times New Roman"/>
              <a:cs typeface="Times New Roman"/>
              <a:sym typeface="Times New Roman"/>
            </a:endParaRPr>
          </a:p>
        </p:txBody>
      </p:sp>
      <p:sp>
        <p:nvSpPr>
          <p:cNvPr id="353" name="Google Shape;353;p28"/>
          <p:cNvSpPr txBox="1"/>
          <p:nvPr>
            <p:ph type="title"/>
          </p:nvPr>
        </p:nvSpPr>
        <p:spPr>
          <a:xfrm>
            <a:off x="0" y="150450"/>
            <a:ext cx="914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620">
                <a:solidFill>
                  <a:schemeClr val="lt1"/>
                </a:solidFill>
                <a:latin typeface="Times New Roman"/>
                <a:ea typeface="Times New Roman"/>
                <a:cs typeface="Times New Roman"/>
                <a:sym typeface="Times New Roman"/>
              </a:rPr>
              <a:t>Can Netflix increase market share by a</a:t>
            </a:r>
            <a:r>
              <a:rPr b="1" lang="en" sz="1620">
                <a:solidFill>
                  <a:schemeClr val="lt1"/>
                </a:solidFill>
                <a:latin typeface="Times New Roman"/>
                <a:ea typeface="Times New Roman"/>
                <a:cs typeface="Times New Roman"/>
                <a:sym typeface="Times New Roman"/>
              </a:rPr>
              <a:t>cquiring content that other competitors do not have?</a:t>
            </a:r>
            <a:endParaRPr b="1" sz="2020">
              <a:solidFill>
                <a:schemeClr val="lt1"/>
              </a:solidFill>
              <a:latin typeface="Times New Roman"/>
              <a:ea typeface="Times New Roman"/>
              <a:cs typeface="Times New Roman"/>
              <a:sym typeface="Times New Roman"/>
            </a:endParaRPr>
          </a:p>
          <a:p>
            <a:pPr indent="0" lvl="0" marL="0" rtl="0" algn="ctr">
              <a:spcBef>
                <a:spcPts val="0"/>
              </a:spcBef>
              <a:spcAft>
                <a:spcPts val="0"/>
              </a:spcAft>
              <a:buSzPts val="990"/>
              <a:buNone/>
            </a:pPr>
            <a:r>
              <a:t/>
            </a:r>
            <a:endParaRPr b="1" sz="2020">
              <a:solidFill>
                <a:schemeClr val="lt1"/>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Appendix</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graphicFrame>
        <p:nvGraphicFramePr>
          <p:cNvPr id="363" name="Google Shape;363;p30"/>
          <p:cNvGraphicFramePr/>
          <p:nvPr/>
        </p:nvGraphicFramePr>
        <p:xfrm>
          <a:off x="103338" y="381610"/>
          <a:ext cx="3000000" cy="3000000"/>
        </p:xfrm>
        <a:graphic>
          <a:graphicData uri="http://schemas.openxmlformats.org/drawingml/2006/table">
            <a:tbl>
              <a:tblPr>
                <a:noFill/>
                <a:tableStyleId>{BC73D279-613C-4E53-A9BE-AF7CF46D8C62}</a:tableStyleId>
              </a:tblPr>
              <a:tblGrid>
                <a:gridCol w="2220675"/>
                <a:gridCol w="1343000"/>
                <a:gridCol w="1331100"/>
                <a:gridCol w="1331100"/>
                <a:gridCol w="2584500"/>
              </a:tblGrid>
              <a:tr h="484575">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Criteria </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Potential Impact on Target Segments</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Expected </a:t>
                      </a:r>
                      <a:r>
                        <a:rPr b="1" lang="en" sz="1000">
                          <a:solidFill>
                            <a:schemeClr val="lt1"/>
                          </a:solidFill>
                          <a:latin typeface="Times New Roman"/>
                          <a:ea typeface="Times New Roman"/>
                          <a:cs typeface="Times New Roman"/>
                          <a:sym typeface="Times New Roman"/>
                        </a:rPr>
                        <a:t>Occurrence</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Overall Score</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Explanation</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701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Policies</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1</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6</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Unlikely cause because there have been no significant policy changes </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701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Technical Issues</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4</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2</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6</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Reports of bad customer </a:t>
                      </a:r>
                      <a:r>
                        <a:rPr lang="en" sz="900">
                          <a:solidFill>
                            <a:schemeClr val="lt1"/>
                          </a:solidFill>
                          <a:latin typeface="Times New Roman"/>
                          <a:ea typeface="Times New Roman"/>
                          <a:cs typeface="Times New Roman"/>
                          <a:sym typeface="Times New Roman"/>
                        </a:rPr>
                        <a:t>service</a:t>
                      </a:r>
                      <a:r>
                        <a:rPr lang="en" sz="900">
                          <a:solidFill>
                            <a:schemeClr val="lt1"/>
                          </a:solidFill>
                          <a:latin typeface="Times New Roman"/>
                          <a:ea typeface="Times New Roman"/>
                          <a:cs typeface="Times New Roman"/>
                          <a:sym typeface="Times New Roman"/>
                        </a:rPr>
                        <a:t> but </a:t>
                      </a:r>
                      <a:r>
                        <a:rPr lang="en" sz="900">
                          <a:solidFill>
                            <a:schemeClr val="lt1"/>
                          </a:solidFill>
                          <a:latin typeface="Times New Roman"/>
                          <a:ea typeface="Times New Roman"/>
                          <a:cs typeface="Times New Roman"/>
                          <a:sym typeface="Times New Roman"/>
                        </a:rPr>
                        <a:t>technical</a:t>
                      </a:r>
                      <a:r>
                        <a:rPr lang="en" sz="900">
                          <a:solidFill>
                            <a:schemeClr val="lt1"/>
                          </a:solidFill>
                          <a:latin typeface="Times New Roman"/>
                          <a:ea typeface="Times New Roman"/>
                          <a:cs typeface="Times New Roman"/>
                          <a:sym typeface="Times New Roman"/>
                        </a:rPr>
                        <a:t> issues are infrequent</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701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Marketing</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4</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9</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Little marketing efforts and low budget create areas for improvement; high brand </a:t>
                      </a:r>
                      <a:r>
                        <a:rPr lang="en" sz="900">
                          <a:solidFill>
                            <a:schemeClr val="lt1"/>
                          </a:solidFill>
                          <a:latin typeface="Times New Roman"/>
                          <a:ea typeface="Times New Roman"/>
                          <a:cs typeface="Times New Roman"/>
                          <a:sym typeface="Times New Roman"/>
                        </a:rPr>
                        <a:t>awareness.</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r>
              <a:tr h="5830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Bad Content</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10</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Cancelation of popular series and loss of big titles to other platforms leaving many customers unhappy</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r>
              <a:tr h="4701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Volume of Content</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4</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1</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Unlikely</a:t>
                      </a:r>
                      <a:r>
                        <a:rPr lang="en" sz="900">
                          <a:solidFill>
                            <a:schemeClr val="lt1"/>
                          </a:solidFill>
                          <a:latin typeface="Times New Roman"/>
                          <a:ea typeface="Times New Roman"/>
                          <a:cs typeface="Times New Roman"/>
                          <a:sym typeface="Times New Roman"/>
                        </a:rPr>
                        <a:t> issue, Netflix has largest content collection of any streaming platform</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4701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Relative</a:t>
                      </a:r>
                      <a:r>
                        <a:rPr b="1" lang="en" sz="1000">
                          <a:solidFill>
                            <a:schemeClr val="lt1"/>
                          </a:solidFill>
                          <a:latin typeface="Times New Roman"/>
                          <a:ea typeface="Times New Roman"/>
                          <a:cs typeface="Times New Roman"/>
                          <a:sym typeface="Times New Roman"/>
                        </a:rPr>
                        <a:t> Cost</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4</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4</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8</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Among the highest cost in the industry for each plan. Likely to be a customer pain point</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CC0000"/>
                    </a:solidFill>
                  </a:tcPr>
                </a:tc>
              </a:tr>
              <a:tr h="4701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Low Differentiation</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4</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3</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7</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Unlikely due to high differentiation of content and recommendation software</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83025">
                <a:tc>
                  <a:txBody>
                    <a:bodyPr/>
                    <a:lstStyle/>
                    <a:p>
                      <a:pPr indent="0" lvl="0" marL="0" rtl="0" algn="l">
                        <a:spcBef>
                          <a:spcPts val="0"/>
                        </a:spcBef>
                        <a:spcAft>
                          <a:spcPts val="0"/>
                        </a:spcAft>
                        <a:buNone/>
                      </a:pPr>
                      <a:r>
                        <a:rPr b="1" lang="en" sz="1000">
                          <a:solidFill>
                            <a:schemeClr val="lt1"/>
                          </a:solidFill>
                          <a:latin typeface="Times New Roman"/>
                          <a:ea typeface="Times New Roman"/>
                          <a:cs typeface="Times New Roman"/>
                          <a:sym typeface="Times New Roman"/>
                        </a:rPr>
                        <a:t>General Economy</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2</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7</a:t>
                      </a:r>
                      <a:endParaRPr b="1" sz="10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Unlikely to have a significant effect on purchasing behavior because streaming services are an inelastic good</a:t>
                      </a:r>
                      <a:endParaRPr sz="900">
                        <a:solidFill>
                          <a:schemeClr val="lt1"/>
                        </a:solidFill>
                        <a:latin typeface="Times New Roman"/>
                        <a:ea typeface="Times New Roman"/>
                        <a:cs typeface="Times New Roman"/>
                        <a:sym typeface="Times New Roman"/>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
        <p:nvSpPr>
          <p:cNvPr id="364" name="Google Shape;364;p30"/>
          <p:cNvSpPr txBox="1"/>
          <p:nvPr/>
        </p:nvSpPr>
        <p:spPr>
          <a:xfrm>
            <a:off x="8843175" y="4867375"/>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17</a:t>
            </a:r>
            <a:endParaRPr>
              <a:solidFill>
                <a:schemeClr val="lt1"/>
              </a:solidFill>
              <a:latin typeface="Times New Roman"/>
              <a:ea typeface="Times New Roman"/>
              <a:cs typeface="Times New Roman"/>
              <a:sym typeface="Times New Roman"/>
            </a:endParaRPr>
          </a:p>
        </p:txBody>
      </p:sp>
      <p:sp>
        <p:nvSpPr>
          <p:cNvPr id="365" name="Google Shape;365;p30"/>
          <p:cNvSpPr txBox="1"/>
          <p:nvPr/>
        </p:nvSpPr>
        <p:spPr>
          <a:xfrm>
            <a:off x="103350" y="-102675"/>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Appendix 1</a:t>
            </a:r>
            <a:endParaRPr b="1" sz="1500">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p:nvPr/>
        </p:nvSpPr>
        <p:spPr>
          <a:xfrm>
            <a:off x="48325" y="2912910"/>
            <a:ext cx="21333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Produce better quality series and movies</a:t>
            </a:r>
            <a:endParaRPr b="1" sz="1100">
              <a:solidFill>
                <a:schemeClr val="dk1"/>
              </a:solidFill>
              <a:latin typeface="Times New Roman"/>
              <a:ea typeface="Times New Roman"/>
              <a:cs typeface="Times New Roman"/>
              <a:sym typeface="Times New Roman"/>
            </a:endParaRPr>
          </a:p>
        </p:txBody>
      </p:sp>
      <p:sp>
        <p:nvSpPr>
          <p:cNvPr id="371" name="Google Shape;371;p31"/>
          <p:cNvSpPr/>
          <p:nvPr/>
        </p:nvSpPr>
        <p:spPr>
          <a:xfrm>
            <a:off x="48325" y="765525"/>
            <a:ext cx="21333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Redo series that did not perform well</a:t>
            </a:r>
            <a:endParaRPr b="1" sz="1100">
              <a:solidFill>
                <a:schemeClr val="dk1"/>
              </a:solidFill>
              <a:latin typeface="Times New Roman"/>
              <a:ea typeface="Times New Roman"/>
              <a:cs typeface="Times New Roman"/>
              <a:sym typeface="Times New Roman"/>
            </a:endParaRPr>
          </a:p>
        </p:txBody>
      </p:sp>
      <p:sp>
        <p:nvSpPr>
          <p:cNvPr id="372" name="Google Shape;372;p31"/>
          <p:cNvSpPr/>
          <p:nvPr/>
        </p:nvSpPr>
        <p:spPr>
          <a:xfrm>
            <a:off x="48325" y="3628705"/>
            <a:ext cx="21333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Acquire content that no competitor has</a:t>
            </a:r>
            <a:endParaRPr b="1" sz="1100">
              <a:solidFill>
                <a:schemeClr val="dk1"/>
              </a:solidFill>
              <a:latin typeface="Times New Roman"/>
              <a:ea typeface="Times New Roman"/>
              <a:cs typeface="Times New Roman"/>
              <a:sym typeface="Times New Roman"/>
            </a:endParaRPr>
          </a:p>
        </p:txBody>
      </p:sp>
      <p:sp>
        <p:nvSpPr>
          <p:cNvPr id="373" name="Google Shape;373;p31"/>
          <p:cNvSpPr/>
          <p:nvPr/>
        </p:nvSpPr>
        <p:spPr>
          <a:xfrm>
            <a:off x="48325" y="4344500"/>
            <a:ext cx="21333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Acquire content that competitors have</a:t>
            </a:r>
            <a:endParaRPr b="1" sz="1100">
              <a:solidFill>
                <a:schemeClr val="dk1"/>
              </a:solidFill>
              <a:latin typeface="Times New Roman"/>
              <a:ea typeface="Times New Roman"/>
              <a:cs typeface="Times New Roman"/>
              <a:sym typeface="Times New Roman"/>
            </a:endParaRPr>
          </a:p>
        </p:txBody>
      </p:sp>
      <p:sp>
        <p:nvSpPr>
          <p:cNvPr id="374" name="Google Shape;374;p31"/>
          <p:cNvSpPr/>
          <p:nvPr/>
        </p:nvSpPr>
        <p:spPr>
          <a:xfrm>
            <a:off x="48325" y="1481320"/>
            <a:ext cx="21333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Renew canceled series that were popular among consumers</a:t>
            </a:r>
            <a:endParaRPr b="1" sz="1100">
              <a:solidFill>
                <a:schemeClr val="dk1"/>
              </a:solidFill>
              <a:latin typeface="Times New Roman"/>
              <a:ea typeface="Times New Roman"/>
              <a:cs typeface="Times New Roman"/>
              <a:sym typeface="Times New Roman"/>
            </a:endParaRPr>
          </a:p>
        </p:txBody>
      </p:sp>
      <p:sp>
        <p:nvSpPr>
          <p:cNvPr id="375" name="Google Shape;375;p31"/>
          <p:cNvSpPr/>
          <p:nvPr/>
        </p:nvSpPr>
        <p:spPr>
          <a:xfrm>
            <a:off x="48325" y="2197115"/>
            <a:ext cx="2133300" cy="46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Times New Roman"/>
                <a:ea typeface="Times New Roman"/>
                <a:cs typeface="Times New Roman"/>
                <a:sym typeface="Times New Roman"/>
              </a:rPr>
              <a:t>Stop canceling series that are popular among consumers</a:t>
            </a:r>
            <a:endParaRPr b="1" sz="1100">
              <a:solidFill>
                <a:schemeClr val="dk1"/>
              </a:solidFill>
              <a:latin typeface="Times New Roman"/>
              <a:ea typeface="Times New Roman"/>
              <a:cs typeface="Times New Roman"/>
              <a:sym typeface="Times New Roman"/>
            </a:endParaRPr>
          </a:p>
        </p:txBody>
      </p:sp>
      <p:sp>
        <p:nvSpPr>
          <p:cNvPr id="376" name="Google Shape;376;p31"/>
          <p:cNvSpPr/>
          <p:nvPr/>
        </p:nvSpPr>
        <p:spPr>
          <a:xfrm>
            <a:off x="3512522" y="3011099"/>
            <a:ext cx="308100" cy="2379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77" name="Google Shape;377;p31"/>
          <p:cNvSpPr/>
          <p:nvPr/>
        </p:nvSpPr>
        <p:spPr>
          <a:xfrm>
            <a:off x="2585643" y="1637910"/>
            <a:ext cx="308100" cy="2379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78" name="Google Shape;378;p31"/>
          <p:cNvSpPr/>
          <p:nvPr/>
        </p:nvSpPr>
        <p:spPr>
          <a:xfrm>
            <a:off x="3513275" y="3699061"/>
            <a:ext cx="306600" cy="2406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79" name="Google Shape;379;p31"/>
          <p:cNvSpPr/>
          <p:nvPr/>
        </p:nvSpPr>
        <p:spPr>
          <a:xfrm rot="903854">
            <a:off x="4401405" y="1630167"/>
            <a:ext cx="300113" cy="24809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80" name="Google Shape;380;p31"/>
          <p:cNvSpPr/>
          <p:nvPr/>
        </p:nvSpPr>
        <p:spPr>
          <a:xfrm rot="907172">
            <a:off x="2589597" y="3767547"/>
            <a:ext cx="300191" cy="24863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81" name="Google Shape;381;p31"/>
          <p:cNvSpPr/>
          <p:nvPr/>
        </p:nvSpPr>
        <p:spPr>
          <a:xfrm>
            <a:off x="3513268" y="1594942"/>
            <a:ext cx="306600" cy="2406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82" name="Google Shape;382;p31"/>
          <p:cNvSpPr/>
          <p:nvPr/>
        </p:nvSpPr>
        <p:spPr>
          <a:xfrm rot="907172">
            <a:off x="2589597" y="3051247"/>
            <a:ext cx="300191" cy="24863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83" name="Google Shape;383;p31"/>
          <p:cNvSpPr/>
          <p:nvPr/>
        </p:nvSpPr>
        <p:spPr>
          <a:xfrm>
            <a:off x="2585657" y="889355"/>
            <a:ext cx="308100" cy="237900"/>
          </a:xfrm>
          <a:prstGeom prst="pie">
            <a:avLst>
              <a:gd fmla="val 10501726"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84" name="Google Shape;384;p31"/>
          <p:cNvSpPr/>
          <p:nvPr/>
        </p:nvSpPr>
        <p:spPr>
          <a:xfrm>
            <a:off x="4397394" y="3041804"/>
            <a:ext cx="306600" cy="2400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85" name="Google Shape;385;p31"/>
          <p:cNvSpPr txBox="1"/>
          <p:nvPr/>
        </p:nvSpPr>
        <p:spPr>
          <a:xfrm>
            <a:off x="2161450" y="-9127"/>
            <a:ext cx="11565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Cost </a:t>
            </a:r>
            <a:r>
              <a:rPr b="1" lang="en" sz="1000">
                <a:solidFill>
                  <a:schemeClr val="lt1"/>
                </a:solidFill>
                <a:latin typeface="Times New Roman"/>
                <a:ea typeface="Times New Roman"/>
                <a:cs typeface="Times New Roman"/>
                <a:sym typeface="Times New Roman"/>
              </a:rPr>
              <a:t>Efficiency</a:t>
            </a:r>
            <a:r>
              <a:rPr b="1" lang="en" sz="1000">
                <a:solidFill>
                  <a:schemeClr val="lt1"/>
                </a:solidFill>
                <a:latin typeface="Times New Roman"/>
                <a:ea typeface="Times New Roman"/>
                <a:cs typeface="Times New Roman"/>
                <a:sym typeface="Times New Roman"/>
              </a:rPr>
              <a:t> </a:t>
            </a:r>
            <a:endParaRPr b="1" sz="1000">
              <a:solidFill>
                <a:schemeClr val="lt1"/>
              </a:solidFill>
              <a:latin typeface="Times New Roman"/>
              <a:ea typeface="Times New Roman"/>
              <a:cs typeface="Times New Roman"/>
              <a:sym typeface="Times New Roman"/>
            </a:endParaRPr>
          </a:p>
        </p:txBody>
      </p:sp>
      <p:sp>
        <p:nvSpPr>
          <p:cNvPr id="386" name="Google Shape;386;p31"/>
          <p:cNvSpPr txBox="1"/>
          <p:nvPr/>
        </p:nvSpPr>
        <p:spPr>
          <a:xfrm>
            <a:off x="3088325" y="-9127"/>
            <a:ext cx="1156500" cy="49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Potential User Value</a:t>
            </a:r>
            <a:endParaRPr b="1" sz="1000">
              <a:solidFill>
                <a:schemeClr val="lt1"/>
              </a:solidFill>
              <a:latin typeface="Times New Roman"/>
              <a:ea typeface="Times New Roman"/>
              <a:cs typeface="Times New Roman"/>
              <a:sym typeface="Times New Roman"/>
            </a:endParaRPr>
          </a:p>
        </p:txBody>
      </p:sp>
      <p:sp>
        <p:nvSpPr>
          <p:cNvPr id="387" name="Google Shape;387;p31"/>
          <p:cNvSpPr txBox="1"/>
          <p:nvPr/>
        </p:nvSpPr>
        <p:spPr>
          <a:xfrm>
            <a:off x="3972450" y="-9127"/>
            <a:ext cx="1156500" cy="33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Feasibility</a:t>
            </a:r>
            <a:endParaRPr b="1" sz="1000">
              <a:solidFill>
                <a:schemeClr val="lt1"/>
              </a:solidFill>
              <a:latin typeface="Times New Roman"/>
              <a:ea typeface="Times New Roman"/>
              <a:cs typeface="Times New Roman"/>
              <a:sym typeface="Times New Roman"/>
            </a:endParaRPr>
          </a:p>
        </p:txBody>
      </p:sp>
      <p:sp>
        <p:nvSpPr>
          <p:cNvPr id="388" name="Google Shape;388;p31"/>
          <p:cNvSpPr txBox="1"/>
          <p:nvPr/>
        </p:nvSpPr>
        <p:spPr>
          <a:xfrm>
            <a:off x="4813425" y="-9127"/>
            <a:ext cx="1156500" cy="64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Competitive Advantage </a:t>
            </a:r>
            <a:endParaRPr b="1" sz="1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Generation</a:t>
            </a:r>
            <a:endParaRPr b="1" sz="1000">
              <a:solidFill>
                <a:schemeClr val="lt1"/>
              </a:solidFill>
              <a:latin typeface="Times New Roman"/>
              <a:ea typeface="Times New Roman"/>
              <a:cs typeface="Times New Roman"/>
              <a:sym typeface="Times New Roman"/>
            </a:endParaRPr>
          </a:p>
        </p:txBody>
      </p:sp>
      <p:sp>
        <p:nvSpPr>
          <p:cNvPr id="389" name="Google Shape;389;p31"/>
          <p:cNvSpPr txBox="1"/>
          <p:nvPr/>
        </p:nvSpPr>
        <p:spPr>
          <a:xfrm>
            <a:off x="5651800" y="-1425"/>
            <a:ext cx="1156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Overall</a:t>
            </a:r>
            <a:endParaRPr b="1" sz="10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Score</a:t>
            </a:r>
            <a:endParaRPr b="1" sz="1000">
              <a:solidFill>
                <a:schemeClr val="lt1"/>
              </a:solidFill>
              <a:latin typeface="Times New Roman"/>
              <a:ea typeface="Times New Roman"/>
              <a:cs typeface="Times New Roman"/>
              <a:sym typeface="Times New Roman"/>
            </a:endParaRPr>
          </a:p>
        </p:txBody>
      </p:sp>
      <p:sp>
        <p:nvSpPr>
          <p:cNvPr id="390" name="Google Shape;390;p31"/>
          <p:cNvSpPr/>
          <p:nvPr/>
        </p:nvSpPr>
        <p:spPr>
          <a:xfrm>
            <a:off x="2585657" y="4571055"/>
            <a:ext cx="308100" cy="237900"/>
          </a:xfrm>
          <a:prstGeom prst="pie">
            <a:avLst>
              <a:gd fmla="val 10501726"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91" name="Google Shape;391;p31"/>
          <p:cNvSpPr/>
          <p:nvPr/>
        </p:nvSpPr>
        <p:spPr>
          <a:xfrm>
            <a:off x="2585643" y="2331135"/>
            <a:ext cx="308100" cy="2379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92" name="Google Shape;392;p31"/>
          <p:cNvSpPr/>
          <p:nvPr/>
        </p:nvSpPr>
        <p:spPr>
          <a:xfrm>
            <a:off x="3512532" y="847742"/>
            <a:ext cx="308100" cy="237900"/>
          </a:xfrm>
          <a:prstGeom prst="pie">
            <a:avLst>
              <a:gd fmla="val 10501726"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93" name="Google Shape;393;p31"/>
          <p:cNvSpPr/>
          <p:nvPr/>
        </p:nvSpPr>
        <p:spPr>
          <a:xfrm>
            <a:off x="3513268" y="2288180"/>
            <a:ext cx="306600" cy="2406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94" name="Google Shape;394;p31"/>
          <p:cNvSpPr/>
          <p:nvPr/>
        </p:nvSpPr>
        <p:spPr>
          <a:xfrm rot="907172">
            <a:off x="3516472" y="4524094"/>
            <a:ext cx="300191" cy="24863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95" name="Google Shape;395;p31"/>
          <p:cNvSpPr/>
          <p:nvPr/>
        </p:nvSpPr>
        <p:spPr>
          <a:xfrm>
            <a:off x="4442107" y="901017"/>
            <a:ext cx="308100" cy="237300"/>
          </a:xfrm>
          <a:prstGeom prst="pie">
            <a:avLst>
              <a:gd fmla="val 10501726"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96" name="Google Shape;396;p31"/>
          <p:cNvSpPr/>
          <p:nvPr/>
        </p:nvSpPr>
        <p:spPr>
          <a:xfrm>
            <a:off x="4442097" y="3747623"/>
            <a:ext cx="308100" cy="2373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97" name="Google Shape;397;p31"/>
          <p:cNvSpPr/>
          <p:nvPr/>
        </p:nvSpPr>
        <p:spPr>
          <a:xfrm rot="903854">
            <a:off x="4446105" y="4569444"/>
            <a:ext cx="300113" cy="24809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398" name="Google Shape;398;p31"/>
          <p:cNvSpPr/>
          <p:nvPr/>
        </p:nvSpPr>
        <p:spPr>
          <a:xfrm>
            <a:off x="5237622" y="867162"/>
            <a:ext cx="308100" cy="2379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399" name="Google Shape;399;p31"/>
          <p:cNvSpPr/>
          <p:nvPr/>
        </p:nvSpPr>
        <p:spPr>
          <a:xfrm>
            <a:off x="5237622" y="1603337"/>
            <a:ext cx="308100" cy="2379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400" name="Google Shape;400;p31"/>
          <p:cNvSpPr/>
          <p:nvPr/>
        </p:nvSpPr>
        <p:spPr>
          <a:xfrm rot="907172">
            <a:off x="5241591" y="2313778"/>
            <a:ext cx="300191" cy="24863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401" name="Google Shape;401;p31"/>
          <p:cNvSpPr/>
          <p:nvPr/>
        </p:nvSpPr>
        <p:spPr>
          <a:xfrm>
            <a:off x="5238369" y="3718468"/>
            <a:ext cx="306600" cy="240600"/>
          </a:xfrm>
          <a:prstGeom prst="ellipse">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402" name="Google Shape;402;p31"/>
          <p:cNvSpPr/>
          <p:nvPr/>
        </p:nvSpPr>
        <p:spPr>
          <a:xfrm>
            <a:off x="5237622" y="4548862"/>
            <a:ext cx="308100" cy="237900"/>
          </a:xfrm>
          <a:prstGeom prst="pie">
            <a:avLst>
              <a:gd fmla="val 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000000"/>
              </a:solidFill>
              <a:latin typeface="Arial"/>
              <a:ea typeface="Arial"/>
              <a:cs typeface="Arial"/>
              <a:sym typeface="Arial"/>
            </a:endParaRPr>
          </a:p>
        </p:txBody>
      </p:sp>
      <p:sp>
        <p:nvSpPr>
          <p:cNvPr id="403" name="Google Shape;403;p31"/>
          <p:cNvSpPr/>
          <p:nvPr/>
        </p:nvSpPr>
        <p:spPr>
          <a:xfrm rot="907172">
            <a:off x="5241591" y="3029565"/>
            <a:ext cx="300191" cy="24863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sp>
        <p:nvSpPr>
          <p:cNvPr id="404" name="Google Shape;404;p31"/>
          <p:cNvSpPr txBox="1"/>
          <p:nvPr/>
        </p:nvSpPr>
        <p:spPr>
          <a:xfrm>
            <a:off x="6031300" y="766111"/>
            <a:ext cx="3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7</a:t>
            </a:r>
            <a:endParaRPr b="1">
              <a:solidFill>
                <a:schemeClr val="lt1"/>
              </a:solidFill>
              <a:latin typeface="Times New Roman"/>
              <a:ea typeface="Times New Roman"/>
              <a:cs typeface="Times New Roman"/>
              <a:sym typeface="Times New Roman"/>
            </a:endParaRPr>
          </a:p>
        </p:txBody>
      </p:sp>
      <p:sp>
        <p:nvSpPr>
          <p:cNvPr id="405" name="Google Shape;405;p31"/>
          <p:cNvSpPr txBox="1"/>
          <p:nvPr/>
        </p:nvSpPr>
        <p:spPr>
          <a:xfrm>
            <a:off x="6031300" y="1509157"/>
            <a:ext cx="3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12</a:t>
            </a:r>
            <a:endParaRPr b="1">
              <a:solidFill>
                <a:schemeClr val="lt1"/>
              </a:solidFill>
              <a:latin typeface="Times New Roman"/>
              <a:ea typeface="Times New Roman"/>
              <a:cs typeface="Times New Roman"/>
              <a:sym typeface="Times New Roman"/>
            </a:endParaRPr>
          </a:p>
        </p:txBody>
      </p:sp>
      <p:sp>
        <p:nvSpPr>
          <p:cNvPr id="406" name="Google Shape;406;p31"/>
          <p:cNvSpPr txBox="1"/>
          <p:nvPr/>
        </p:nvSpPr>
        <p:spPr>
          <a:xfrm>
            <a:off x="6031300" y="2205672"/>
            <a:ext cx="3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11</a:t>
            </a:r>
            <a:endParaRPr b="1">
              <a:solidFill>
                <a:schemeClr val="lt1"/>
              </a:solidFill>
              <a:latin typeface="Times New Roman"/>
              <a:ea typeface="Times New Roman"/>
              <a:cs typeface="Times New Roman"/>
              <a:sym typeface="Times New Roman"/>
            </a:endParaRPr>
          </a:p>
        </p:txBody>
      </p:sp>
      <p:sp>
        <p:nvSpPr>
          <p:cNvPr id="407" name="Google Shape;407;p31"/>
          <p:cNvSpPr txBox="1"/>
          <p:nvPr/>
        </p:nvSpPr>
        <p:spPr>
          <a:xfrm>
            <a:off x="6031300" y="2925452"/>
            <a:ext cx="3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11</a:t>
            </a:r>
            <a:endParaRPr b="1">
              <a:solidFill>
                <a:schemeClr val="lt1"/>
              </a:solidFill>
              <a:latin typeface="Times New Roman"/>
              <a:ea typeface="Times New Roman"/>
              <a:cs typeface="Times New Roman"/>
              <a:sym typeface="Times New Roman"/>
            </a:endParaRPr>
          </a:p>
        </p:txBody>
      </p:sp>
      <p:sp>
        <p:nvSpPr>
          <p:cNvPr id="408" name="Google Shape;408;p31"/>
          <p:cNvSpPr txBox="1"/>
          <p:nvPr/>
        </p:nvSpPr>
        <p:spPr>
          <a:xfrm>
            <a:off x="6031300" y="3645233"/>
            <a:ext cx="3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1</a:t>
            </a:r>
            <a:r>
              <a:rPr b="1" lang="en">
                <a:solidFill>
                  <a:schemeClr val="lt1"/>
                </a:solidFill>
                <a:latin typeface="Times New Roman"/>
                <a:ea typeface="Times New Roman"/>
                <a:cs typeface="Times New Roman"/>
                <a:sym typeface="Times New Roman"/>
              </a:rPr>
              <a:t>3</a:t>
            </a:r>
            <a:endParaRPr b="1">
              <a:solidFill>
                <a:schemeClr val="lt1"/>
              </a:solidFill>
              <a:latin typeface="Times New Roman"/>
              <a:ea typeface="Times New Roman"/>
              <a:cs typeface="Times New Roman"/>
              <a:sym typeface="Times New Roman"/>
            </a:endParaRPr>
          </a:p>
        </p:txBody>
      </p:sp>
      <p:sp>
        <p:nvSpPr>
          <p:cNvPr id="409" name="Google Shape;409;p31"/>
          <p:cNvSpPr txBox="1"/>
          <p:nvPr/>
        </p:nvSpPr>
        <p:spPr>
          <a:xfrm>
            <a:off x="6031300" y="4418177"/>
            <a:ext cx="397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latin typeface="Times New Roman"/>
                <a:ea typeface="Times New Roman"/>
                <a:cs typeface="Times New Roman"/>
                <a:sym typeface="Times New Roman"/>
              </a:rPr>
              <a:t>8</a:t>
            </a:r>
            <a:endParaRPr b="1">
              <a:solidFill>
                <a:schemeClr val="lt1"/>
              </a:solidFill>
              <a:latin typeface="Times New Roman"/>
              <a:ea typeface="Times New Roman"/>
              <a:cs typeface="Times New Roman"/>
              <a:sym typeface="Times New Roman"/>
            </a:endParaRPr>
          </a:p>
        </p:txBody>
      </p:sp>
      <p:sp>
        <p:nvSpPr>
          <p:cNvPr id="410" name="Google Shape;410;p31"/>
          <p:cNvSpPr/>
          <p:nvPr/>
        </p:nvSpPr>
        <p:spPr>
          <a:xfrm rot="903854">
            <a:off x="4423380" y="2349338"/>
            <a:ext cx="300113" cy="248096"/>
          </a:xfrm>
          <a:prstGeom prst="chord">
            <a:avLst>
              <a:gd fmla="val 2700000" name="adj1"/>
              <a:gd fmla="val 16200000" name="adj2"/>
            </a:avLst>
          </a:prstGeom>
          <a:solidFill>
            <a:srgbClr val="CC0000"/>
          </a:solidFill>
          <a:ln cap="flat" cmpd="sng" w="952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rgbClr val="FFFFFF"/>
              </a:solidFill>
              <a:latin typeface="Arial"/>
              <a:ea typeface="Arial"/>
              <a:cs typeface="Arial"/>
              <a:sym typeface="Arial"/>
            </a:endParaRPr>
          </a:p>
        </p:txBody>
      </p:sp>
      <p:grpSp>
        <p:nvGrpSpPr>
          <p:cNvPr id="411" name="Google Shape;411;p31"/>
          <p:cNvGrpSpPr/>
          <p:nvPr/>
        </p:nvGrpSpPr>
        <p:grpSpPr>
          <a:xfrm>
            <a:off x="6672175" y="765525"/>
            <a:ext cx="2133300" cy="4046075"/>
            <a:chOff x="6062450" y="742750"/>
            <a:chExt cx="2133300" cy="4046075"/>
          </a:xfrm>
        </p:grpSpPr>
        <p:sp>
          <p:nvSpPr>
            <p:cNvPr id="412" name="Google Shape;412;p31"/>
            <p:cNvSpPr/>
            <p:nvPr/>
          </p:nvSpPr>
          <p:spPr>
            <a:xfrm>
              <a:off x="6062450" y="2890135"/>
              <a:ext cx="2133300" cy="4671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Times New Roman"/>
                  <a:ea typeface="Times New Roman"/>
                  <a:cs typeface="Times New Roman"/>
                  <a:sym typeface="Times New Roman"/>
                </a:rPr>
                <a:t>Could be </a:t>
              </a:r>
              <a:r>
                <a:rPr b="1" lang="en" sz="900">
                  <a:solidFill>
                    <a:schemeClr val="lt1"/>
                  </a:solidFill>
                  <a:latin typeface="Times New Roman"/>
                  <a:ea typeface="Times New Roman"/>
                  <a:cs typeface="Times New Roman"/>
                  <a:sym typeface="Times New Roman"/>
                </a:rPr>
                <a:t>extremity</a:t>
              </a:r>
              <a:r>
                <a:rPr b="1" lang="en" sz="900">
                  <a:solidFill>
                    <a:schemeClr val="lt1"/>
                  </a:solidFill>
                  <a:latin typeface="Times New Roman"/>
                  <a:ea typeface="Times New Roman"/>
                  <a:cs typeface="Times New Roman"/>
                  <a:sym typeface="Times New Roman"/>
                </a:rPr>
                <a:t> costly. Hard to measure </a:t>
              </a:r>
              <a:r>
                <a:rPr b="1" lang="en" sz="900">
                  <a:solidFill>
                    <a:schemeClr val="lt1"/>
                  </a:solidFill>
                  <a:latin typeface="Times New Roman"/>
                  <a:ea typeface="Times New Roman"/>
                  <a:cs typeface="Times New Roman"/>
                  <a:sym typeface="Times New Roman"/>
                </a:rPr>
                <a:t>satisfaction. High effort to determine what users desire. </a:t>
              </a:r>
              <a:endParaRPr b="1" sz="900">
                <a:solidFill>
                  <a:schemeClr val="lt1"/>
                </a:solidFill>
                <a:latin typeface="Times New Roman"/>
                <a:ea typeface="Times New Roman"/>
                <a:cs typeface="Times New Roman"/>
                <a:sym typeface="Times New Roman"/>
              </a:endParaRPr>
            </a:p>
          </p:txBody>
        </p:sp>
        <p:sp>
          <p:nvSpPr>
            <p:cNvPr id="413" name="Google Shape;413;p31"/>
            <p:cNvSpPr/>
            <p:nvPr/>
          </p:nvSpPr>
          <p:spPr>
            <a:xfrm>
              <a:off x="6062450" y="742750"/>
              <a:ext cx="2133300" cy="4671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Times New Roman"/>
                  <a:ea typeface="Times New Roman"/>
                  <a:cs typeface="Times New Roman"/>
                  <a:sym typeface="Times New Roman"/>
                </a:rPr>
                <a:t>Extremely time consuming and costly, offers limited value.  </a:t>
              </a:r>
              <a:endParaRPr b="1" sz="900">
                <a:solidFill>
                  <a:schemeClr val="lt1"/>
                </a:solidFill>
                <a:latin typeface="Times New Roman"/>
                <a:ea typeface="Times New Roman"/>
                <a:cs typeface="Times New Roman"/>
                <a:sym typeface="Times New Roman"/>
              </a:endParaRPr>
            </a:p>
          </p:txBody>
        </p:sp>
        <p:sp>
          <p:nvSpPr>
            <p:cNvPr id="414" name="Google Shape;414;p31"/>
            <p:cNvSpPr/>
            <p:nvPr/>
          </p:nvSpPr>
          <p:spPr>
            <a:xfrm>
              <a:off x="6062450" y="3605930"/>
              <a:ext cx="2133300" cy="4671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Times New Roman"/>
                  <a:ea typeface="Times New Roman"/>
                  <a:cs typeface="Times New Roman"/>
                  <a:sym typeface="Times New Roman"/>
                </a:rPr>
                <a:t>Likely</a:t>
              </a:r>
              <a:r>
                <a:rPr b="1" lang="en" sz="900">
                  <a:solidFill>
                    <a:schemeClr val="lt1"/>
                  </a:solidFill>
                  <a:latin typeface="Times New Roman"/>
                  <a:ea typeface="Times New Roman"/>
                  <a:cs typeface="Times New Roman"/>
                  <a:sym typeface="Times New Roman"/>
                </a:rPr>
                <a:t> to be costly. This would establish an extreme competitive advantage. High differentiation. </a:t>
              </a:r>
              <a:endParaRPr b="1" sz="900">
                <a:solidFill>
                  <a:schemeClr val="lt1"/>
                </a:solidFill>
                <a:latin typeface="Times New Roman"/>
                <a:ea typeface="Times New Roman"/>
                <a:cs typeface="Times New Roman"/>
                <a:sym typeface="Times New Roman"/>
              </a:endParaRPr>
            </a:p>
          </p:txBody>
        </p:sp>
        <p:sp>
          <p:nvSpPr>
            <p:cNvPr id="415" name="Google Shape;415;p31"/>
            <p:cNvSpPr/>
            <p:nvPr/>
          </p:nvSpPr>
          <p:spPr>
            <a:xfrm>
              <a:off x="6062450" y="4321725"/>
              <a:ext cx="2133300" cy="4671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Times New Roman"/>
                  <a:ea typeface="Times New Roman"/>
                  <a:cs typeface="Times New Roman"/>
                  <a:sym typeface="Times New Roman"/>
                </a:rPr>
                <a:t>Extremely</a:t>
              </a:r>
              <a:r>
                <a:rPr b="1" lang="en" sz="900">
                  <a:solidFill>
                    <a:schemeClr val="lt1"/>
                  </a:solidFill>
                  <a:latin typeface="Times New Roman"/>
                  <a:ea typeface="Times New Roman"/>
                  <a:cs typeface="Times New Roman"/>
                  <a:sym typeface="Times New Roman"/>
                </a:rPr>
                <a:t> costly to by others out and limited </a:t>
              </a:r>
              <a:r>
                <a:rPr b="1" lang="en" sz="900">
                  <a:solidFill>
                    <a:schemeClr val="lt1"/>
                  </a:solidFill>
                  <a:latin typeface="Times New Roman"/>
                  <a:ea typeface="Times New Roman"/>
                  <a:cs typeface="Times New Roman"/>
                  <a:sym typeface="Times New Roman"/>
                </a:rPr>
                <a:t>differentiation</a:t>
              </a:r>
              <a:r>
                <a:rPr b="1" lang="en" sz="900">
                  <a:solidFill>
                    <a:schemeClr val="lt1"/>
                  </a:solidFill>
                  <a:latin typeface="Times New Roman"/>
                  <a:ea typeface="Times New Roman"/>
                  <a:cs typeface="Times New Roman"/>
                  <a:sym typeface="Times New Roman"/>
                </a:rPr>
                <a:t> if sharing series with </a:t>
              </a:r>
              <a:r>
                <a:rPr b="1" lang="en" sz="900">
                  <a:solidFill>
                    <a:schemeClr val="lt1"/>
                  </a:solidFill>
                  <a:latin typeface="Times New Roman"/>
                  <a:ea typeface="Times New Roman"/>
                  <a:cs typeface="Times New Roman"/>
                  <a:sym typeface="Times New Roman"/>
                </a:rPr>
                <a:t>competitors</a:t>
              </a:r>
              <a:r>
                <a:rPr b="1" lang="en" sz="900">
                  <a:solidFill>
                    <a:schemeClr val="lt1"/>
                  </a:solidFill>
                  <a:latin typeface="Times New Roman"/>
                  <a:ea typeface="Times New Roman"/>
                  <a:cs typeface="Times New Roman"/>
                  <a:sym typeface="Times New Roman"/>
                </a:rPr>
                <a:t>. </a:t>
              </a:r>
              <a:endParaRPr b="1" sz="900">
                <a:solidFill>
                  <a:schemeClr val="lt1"/>
                </a:solidFill>
                <a:latin typeface="Times New Roman"/>
                <a:ea typeface="Times New Roman"/>
                <a:cs typeface="Times New Roman"/>
                <a:sym typeface="Times New Roman"/>
              </a:endParaRPr>
            </a:p>
          </p:txBody>
        </p:sp>
        <p:sp>
          <p:nvSpPr>
            <p:cNvPr id="416" name="Google Shape;416;p31"/>
            <p:cNvSpPr/>
            <p:nvPr/>
          </p:nvSpPr>
          <p:spPr>
            <a:xfrm>
              <a:off x="6062450" y="1458545"/>
              <a:ext cx="2133300" cy="4671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Times New Roman"/>
                  <a:ea typeface="Times New Roman"/>
                  <a:cs typeface="Times New Roman"/>
                  <a:sym typeface="Times New Roman"/>
                </a:rPr>
                <a:t>Applying preferences would be highly valuable to consumers. Potential to draw in previous  and new consumers. </a:t>
              </a:r>
              <a:endParaRPr b="1" sz="900">
                <a:solidFill>
                  <a:schemeClr val="lt1"/>
                </a:solidFill>
                <a:latin typeface="Times New Roman"/>
                <a:ea typeface="Times New Roman"/>
                <a:cs typeface="Times New Roman"/>
                <a:sym typeface="Times New Roman"/>
              </a:endParaRPr>
            </a:p>
          </p:txBody>
        </p:sp>
        <p:sp>
          <p:nvSpPr>
            <p:cNvPr id="417" name="Google Shape;417;p31"/>
            <p:cNvSpPr/>
            <p:nvPr/>
          </p:nvSpPr>
          <p:spPr>
            <a:xfrm>
              <a:off x="6062450" y="2174340"/>
              <a:ext cx="2133300" cy="4671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Times New Roman"/>
                  <a:ea typeface="Times New Roman"/>
                  <a:cs typeface="Times New Roman"/>
                  <a:sym typeface="Times New Roman"/>
                </a:rPr>
                <a:t>Easy to mitigate future </a:t>
              </a:r>
              <a:r>
                <a:rPr b="1" lang="en" sz="900">
                  <a:solidFill>
                    <a:schemeClr val="lt1"/>
                  </a:solidFill>
                  <a:latin typeface="Times New Roman"/>
                  <a:ea typeface="Times New Roman"/>
                  <a:cs typeface="Times New Roman"/>
                  <a:sym typeface="Times New Roman"/>
                </a:rPr>
                <a:t>dissatisfaction</a:t>
              </a:r>
              <a:r>
                <a:rPr b="1" lang="en" sz="900">
                  <a:solidFill>
                    <a:schemeClr val="lt1"/>
                  </a:solidFill>
                  <a:latin typeface="Times New Roman"/>
                  <a:ea typeface="Times New Roman"/>
                  <a:cs typeface="Times New Roman"/>
                  <a:sym typeface="Times New Roman"/>
                </a:rPr>
                <a:t> but users would be unaware of this strategy and it is hard to </a:t>
              </a:r>
              <a:r>
                <a:rPr b="1" lang="en" sz="900">
                  <a:solidFill>
                    <a:schemeClr val="lt1"/>
                  </a:solidFill>
                  <a:latin typeface="Times New Roman"/>
                  <a:ea typeface="Times New Roman"/>
                  <a:cs typeface="Times New Roman"/>
                  <a:sym typeface="Times New Roman"/>
                </a:rPr>
                <a:t>communicate</a:t>
              </a:r>
              <a:r>
                <a:rPr b="1" lang="en" sz="900">
                  <a:solidFill>
                    <a:schemeClr val="lt1"/>
                  </a:solidFill>
                  <a:latin typeface="Times New Roman"/>
                  <a:ea typeface="Times New Roman"/>
                  <a:cs typeface="Times New Roman"/>
                  <a:sym typeface="Times New Roman"/>
                </a:rPr>
                <a:t>.</a:t>
              </a:r>
              <a:endParaRPr b="1" sz="900">
                <a:solidFill>
                  <a:schemeClr val="lt1"/>
                </a:solidFill>
                <a:latin typeface="Times New Roman"/>
                <a:ea typeface="Times New Roman"/>
                <a:cs typeface="Times New Roman"/>
                <a:sym typeface="Times New Roman"/>
              </a:endParaRPr>
            </a:p>
          </p:txBody>
        </p:sp>
      </p:grpSp>
      <p:sp>
        <p:nvSpPr>
          <p:cNvPr id="418" name="Google Shape;418;p31"/>
          <p:cNvSpPr txBox="1"/>
          <p:nvPr/>
        </p:nvSpPr>
        <p:spPr>
          <a:xfrm>
            <a:off x="7160575" y="-9125"/>
            <a:ext cx="1156500" cy="338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Explanation</a:t>
            </a:r>
            <a:endParaRPr b="1" sz="1000">
              <a:solidFill>
                <a:schemeClr val="lt1"/>
              </a:solidFill>
              <a:latin typeface="Times New Roman"/>
              <a:ea typeface="Times New Roman"/>
              <a:cs typeface="Times New Roman"/>
              <a:sym typeface="Times New Roman"/>
            </a:endParaRPr>
          </a:p>
        </p:txBody>
      </p:sp>
      <p:sp>
        <p:nvSpPr>
          <p:cNvPr id="419" name="Google Shape;419;p31"/>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18</a:t>
            </a:r>
            <a:endParaRPr>
              <a:solidFill>
                <a:schemeClr val="lt1"/>
              </a:solidFill>
              <a:latin typeface="Times New Roman"/>
              <a:ea typeface="Times New Roman"/>
              <a:cs typeface="Times New Roman"/>
              <a:sym typeface="Times New Roman"/>
            </a:endParaRPr>
          </a:p>
        </p:txBody>
      </p:sp>
      <p:sp>
        <p:nvSpPr>
          <p:cNvPr id="420" name="Google Shape;420;p31"/>
          <p:cNvSpPr txBox="1"/>
          <p:nvPr/>
        </p:nvSpPr>
        <p:spPr>
          <a:xfrm>
            <a:off x="21650" y="-47525"/>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Appendix 2</a:t>
            </a:r>
            <a:endParaRPr b="1" sz="15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Oswald"/>
                <a:ea typeface="Oswald"/>
                <a:cs typeface="Oswald"/>
                <a:sym typeface="Oswald"/>
              </a:rPr>
              <a:t>Agenda</a:t>
            </a:r>
            <a:endParaRPr>
              <a:solidFill>
                <a:schemeClr val="lt1"/>
              </a:solidFill>
              <a:latin typeface="Oswald"/>
              <a:ea typeface="Oswald"/>
              <a:cs typeface="Oswald"/>
              <a:sym typeface="Oswald"/>
            </a:endParaRPr>
          </a:p>
        </p:txBody>
      </p:sp>
      <p:sp>
        <p:nvSpPr>
          <p:cNvPr id="65" name="Google Shape;65;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Introduction </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Market Analysis </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Strategic</a:t>
            </a:r>
            <a:r>
              <a:rPr lang="en">
                <a:solidFill>
                  <a:schemeClr val="lt1"/>
                </a:solidFill>
                <a:latin typeface="Oswald"/>
                <a:ea typeface="Oswald"/>
                <a:cs typeface="Oswald"/>
                <a:sym typeface="Oswald"/>
              </a:rPr>
              <a:t> Issue Diagnosis</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Segmentation</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Hypothesis Development</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Hypothesis Testing (1-3)</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Key Question</a:t>
            </a:r>
            <a:endParaRPr>
              <a:solidFill>
                <a:schemeClr val="lt1"/>
              </a:solidFill>
              <a:latin typeface="Oswald"/>
              <a:ea typeface="Oswald"/>
              <a:cs typeface="Oswald"/>
              <a:sym typeface="Oswald"/>
            </a:endParaRPr>
          </a:p>
          <a:p>
            <a:pPr indent="-342900" lvl="0" marL="457200" rtl="0" algn="l">
              <a:spcBef>
                <a:spcPts val="0"/>
              </a:spcBef>
              <a:spcAft>
                <a:spcPts val="0"/>
              </a:spcAft>
              <a:buClr>
                <a:schemeClr val="lt1"/>
              </a:buClr>
              <a:buSzPts val="1800"/>
              <a:buFont typeface="Oswald"/>
              <a:buAutoNum type="arabicPeriod"/>
            </a:pPr>
            <a:r>
              <a:rPr lang="en">
                <a:solidFill>
                  <a:schemeClr val="lt1"/>
                </a:solidFill>
                <a:latin typeface="Oswald"/>
                <a:ea typeface="Oswald"/>
                <a:cs typeface="Oswald"/>
                <a:sym typeface="Oswald"/>
              </a:rPr>
              <a:t>Solution Development (1-2)</a:t>
            </a:r>
            <a:endParaRPr>
              <a:solidFill>
                <a:schemeClr val="lt1"/>
              </a:solidFill>
              <a:latin typeface="Oswald"/>
              <a:ea typeface="Oswald"/>
              <a:cs typeface="Oswald"/>
              <a:sym typeface="Oswald"/>
            </a:endParaRPr>
          </a:p>
        </p:txBody>
      </p:sp>
      <p:sp>
        <p:nvSpPr>
          <p:cNvPr id="66" name="Google Shape;66;p14"/>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a:t>
            </a:r>
            <a:endParaRPr>
              <a:solidFill>
                <a:schemeClr val="lt1"/>
              </a:solidFill>
              <a:latin typeface="Times New Roman"/>
              <a:ea typeface="Times New Roman"/>
              <a:cs typeface="Times New Roman"/>
              <a:sym typeface="Times New Roman"/>
            </a:endParaRPr>
          </a:p>
        </p:txBody>
      </p:sp>
      <p:pic>
        <p:nvPicPr>
          <p:cNvPr id="67" name="Google Shape;67;p14"/>
          <p:cNvPicPr preferRelativeResize="0"/>
          <p:nvPr/>
        </p:nvPicPr>
        <p:blipFill rotWithShape="1">
          <a:blip r:embed="rId3">
            <a:alphaModFix/>
          </a:blip>
          <a:srcRect b="17092" l="35126" r="32069" t="14917"/>
          <a:stretch/>
        </p:blipFill>
        <p:spPr>
          <a:xfrm>
            <a:off x="4710950" y="478015"/>
            <a:ext cx="3591949" cy="4187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32"/>
          <p:cNvSpPr txBox="1"/>
          <p:nvPr>
            <p:ph type="title"/>
          </p:nvPr>
        </p:nvSpPr>
        <p:spPr>
          <a:xfrm>
            <a:off x="311700" y="663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26" name="Google Shape;426;p32"/>
          <p:cNvPicPr preferRelativeResize="0"/>
          <p:nvPr/>
        </p:nvPicPr>
        <p:blipFill>
          <a:blip r:embed="rId3">
            <a:alphaModFix/>
          </a:blip>
          <a:stretch>
            <a:fillRect/>
          </a:stretch>
        </p:blipFill>
        <p:spPr>
          <a:xfrm>
            <a:off x="1031463" y="1069175"/>
            <a:ext cx="7081074" cy="3820975"/>
          </a:xfrm>
          <a:prstGeom prst="rect">
            <a:avLst/>
          </a:prstGeom>
          <a:noFill/>
          <a:ln>
            <a:noFill/>
          </a:ln>
        </p:spPr>
      </p:pic>
      <p:sp>
        <p:nvSpPr>
          <p:cNvPr id="427" name="Google Shape;427;p32"/>
          <p:cNvSpPr txBox="1"/>
          <p:nvPr>
            <p:ph type="title"/>
          </p:nvPr>
        </p:nvSpPr>
        <p:spPr>
          <a:xfrm>
            <a:off x="0" y="369200"/>
            <a:ext cx="914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620">
                <a:solidFill>
                  <a:schemeClr val="lt1"/>
                </a:solidFill>
                <a:latin typeface="Times New Roman"/>
                <a:ea typeface="Times New Roman"/>
                <a:cs typeface="Times New Roman"/>
                <a:sym typeface="Times New Roman"/>
              </a:rPr>
              <a:t>The company </a:t>
            </a:r>
            <a:r>
              <a:rPr b="1" lang="en" sz="1620">
                <a:solidFill>
                  <a:schemeClr val="lt1"/>
                </a:solidFill>
                <a:latin typeface="Times New Roman"/>
                <a:ea typeface="Times New Roman"/>
                <a:cs typeface="Times New Roman"/>
                <a:sym typeface="Times New Roman"/>
              </a:rPr>
              <a:t>performs</a:t>
            </a:r>
            <a:r>
              <a:rPr b="1" lang="en" sz="1620">
                <a:solidFill>
                  <a:schemeClr val="lt1"/>
                </a:solidFill>
                <a:latin typeface="Times New Roman"/>
                <a:ea typeface="Times New Roman"/>
                <a:cs typeface="Times New Roman"/>
                <a:sym typeface="Times New Roman"/>
              </a:rPr>
              <a:t> </a:t>
            </a:r>
            <a:r>
              <a:rPr b="1" lang="en" sz="1620">
                <a:solidFill>
                  <a:schemeClr val="lt1"/>
                </a:solidFill>
                <a:latin typeface="Times New Roman"/>
                <a:ea typeface="Times New Roman"/>
                <a:cs typeface="Times New Roman"/>
                <a:sym typeface="Times New Roman"/>
              </a:rPr>
              <a:t>extremely well each year and has experienced significant revenue gains</a:t>
            </a:r>
            <a:r>
              <a:rPr b="1" lang="en" sz="1620">
                <a:solidFill>
                  <a:schemeClr val="lt1"/>
                </a:solidFill>
                <a:latin typeface="Times New Roman"/>
                <a:ea typeface="Times New Roman"/>
                <a:cs typeface="Times New Roman"/>
                <a:sym typeface="Times New Roman"/>
              </a:rPr>
              <a:t> </a:t>
            </a:r>
            <a:endParaRPr b="1" sz="2020">
              <a:solidFill>
                <a:schemeClr val="lt1"/>
              </a:solidFill>
              <a:latin typeface="Times New Roman"/>
              <a:ea typeface="Times New Roman"/>
              <a:cs typeface="Times New Roman"/>
              <a:sym typeface="Times New Roman"/>
            </a:endParaRPr>
          </a:p>
        </p:txBody>
      </p:sp>
      <p:sp>
        <p:nvSpPr>
          <p:cNvPr id="428" name="Google Shape;428;p32"/>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21</a:t>
            </a:r>
            <a:endParaRPr>
              <a:solidFill>
                <a:schemeClr val="lt1"/>
              </a:solidFill>
              <a:latin typeface="Times New Roman"/>
              <a:ea typeface="Times New Roman"/>
              <a:cs typeface="Times New Roman"/>
              <a:sym typeface="Times New Roman"/>
            </a:endParaRPr>
          </a:p>
        </p:txBody>
      </p:sp>
      <p:sp>
        <p:nvSpPr>
          <p:cNvPr id="429" name="Google Shape;429;p32"/>
          <p:cNvSpPr txBox="1"/>
          <p:nvPr/>
        </p:nvSpPr>
        <p:spPr>
          <a:xfrm>
            <a:off x="178625" y="-46300"/>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Appendix 3</a:t>
            </a:r>
            <a:endParaRPr b="1" sz="15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3"/>
          <p:cNvPicPr preferRelativeResize="0"/>
          <p:nvPr/>
        </p:nvPicPr>
        <p:blipFill>
          <a:blip r:embed="rId3">
            <a:alphaModFix/>
          </a:blip>
          <a:stretch>
            <a:fillRect/>
          </a:stretch>
        </p:blipFill>
        <p:spPr>
          <a:xfrm>
            <a:off x="1402525" y="1027738"/>
            <a:ext cx="6338945" cy="3820975"/>
          </a:xfrm>
          <a:prstGeom prst="rect">
            <a:avLst/>
          </a:prstGeom>
          <a:noFill/>
          <a:ln>
            <a:noFill/>
          </a:ln>
        </p:spPr>
      </p:pic>
      <p:sp>
        <p:nvSpPr>
          <p:cNvPr id="435" name="Google Shape;435;p33"/>
          <p:cNvSpPr txBox="1"/>
          <p:nvPr>
            <p:ph type="title"/>
          </p:nvPr>
        </p:nvSpPr>
        <p:spPr>
          <a:xfrm>
            <a:off x="0" y="498375"/>
            <a:ext cx="914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620">
                <a:solidFill>
                  <a:schemeClr val="lt1"/>
                </a:solidFill>
                <a:latin typeface="Times New Roman"/>
                <a:ea typeface="Times New Roman"/>
                <a:cs typeface="Times New Roman"/>
                <a:sym typeface="Times New Roman"/>
              </a:rPr>
              <a:t>Netflix has the </a:t>
            </a:r>
            <a:r>
              <a:rPr b="1" lang="en" sz="1620">
                <a:solidFill>
                  <a:schemeClr val="lt1"/>
                </a:solidFill>
                <a:latin typeface="Times New Roman"/>
                <a:ea typeface="Times New Roman"/>
                <a:cs typeface="Times New Roman"/>
                <a:sym typeface="Times New Roman"/>
              </a:rPr>
              <a:t>highest cost for a standard plan out of all streaming services</a:t>
            </a:r>
            <a:endParaRPr b="1" sz="2020">
              <a:solidFill>
                <a:schemeClr val="lt1"/>
              </a:solidFill>
              <a:latin typeface="Times New Roman"/>
              <a:ea typeface="Times New Roman"/>
              <a:cs typeface="Times New Roman"/>
              <a:sym typeface="Times New Roman"/>
            </a:endParaRPr>
          </a:p>
        </p:txBody>
      </p:sp>
      <p:sp>
        <p:nvSpPr>
          <p:cNvPr id="436" name="Google Shape;436;p33"/>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19</a:t>
            </a:r>
            <a:endParaRPr>
              <a:solidFill>
                <a:schemeClr val="lt1"/>
              </a:solidFill>
              <a:latin typeface="Times New Roman"/>
              <a:ea typeface="Times New Roman"/>
              <a:cs typeface="Times New Roman"/>
              <a:sym typeface="Times New Roman"/>
            </a:endParaRPr>
          </a:p>
        </p:txBody>
      </p:sp>
      <p:sp>
        <p:nvSpPr>
          <p:cNvPr id="437" name="Google Shape;437;p33"/>
          <p:cNvSpPr txBox="1"/>
          <p:nvPr/>
        </p:nvSpPr>
        <p:spPr>
          <a:xfrm>
            <a:off x="178625" y="-46300"/>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Appendix 4</a:t>
            </a:r>
            <a:endParaRPr b="1" sz="15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4"/>
          <p:cNvSpPr txBox="1"/>
          <p:nvPr>
            <p:ph type="title"/>
          </p:nvPr>
        </p:nvSpPr>
        <p:spPr>
          <a:xfrm>
            <a:off x="311700" y="604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443" name="Google Shape;443;p34"/>
          <p:cNvPicPr preferRelativeResize="0"/>
          <p:nvPr/>
        </p:nvPicPr>
        <p:blipFill>
          <a:blip r:embed="rId3">
            <a:alphaModFix/>
          </a:blip>
          <a:stretch>
            <a:fillRect/>
          </a:stretch>
        </p:blipFill>
        <p:spPr>
          <a:xfrm>
            <a:off x="795050" y="1047900"/>
            <a:ext cx="7553909" cy="3820975"/>
          </a:xfrm>
          <a:prstGeom prst="rect">
            <a:avLst/>
          </a:prstGeom>
          <a:noFill/>
          <a:ln>
            <a:noFill/>
          </a:ln>
        </p:spPr>
      </p:pic>
      <p:sp>
        <p:nvSpPr>
          <p:cNvPr id="444" name="Google Shape;444;p34"/>
          <p:cNvSpPr txBox="1"/>
          <p:nvPr>
            <p:ph type="title"/>
          </p:nvPr>
        </p:nvSpPr>
        <p:spPr>
          <a:xfrm>
            <a:off x="0" y="470150"/>
            <a:ext cx="9144000" cy="40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1620">
                <a:solidFill>
                  <a:schemeClr val="lt1"/>
                </a:solidFill>
                <a:latin typeface="Times New Roman"/>
                <a:ea typeface="Times New Roman"/>
                <a:cs typeface="Times New Roman"/>
                <a:sym typeface="Times New Roman"/>
              </a:rPr>
              <a:t>Marketing budget has seen little growth in recent years</a:t>
            </a:r>
            <a:endParaRPr b="1" sz="2020">
              <a:solidFill>
                <a:schemeClr val="lt1"/>
              </a:solidFill>
              <a:latin typeface="Times New Roman"/>
              <a:ea typeface="Times New Roman"/>
              <a:cs typeface="Times New Roman"/>
              <a:sym typeface="Times New Roman"/>
            </a:endParaRPr>
          </a:p>
        </p:txBody>
      </p:sp>
      <p:sp>
        <p:nvSpPr>
          <p:cNvPr id="445" name="Google Shape;445;p34"/>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20</a:t>
            </a:r>
            <a:endParaRPr>
              <a:solidFill>
                <a:schemeClr val="lt1"/>
              </a:solidFill>
              <a:latin typeface="Times New Roman"/>
              <a:ea typeface="Times New Roman"/>
              <a:cs typeface="Times New Roman"/>
              <a:sym typeface="Times New Roman"/>
            </a:endParaRPr>
          </a:p>
        </p:txBody>
      </p:sp>
      <p:sp>
        <p:nvSpPr>
          <p:cNvPr id="446" name="Google Shape;446;p34"/>
          <p:cNvSpPr txBox="1"/>
          <p:nvPr/>
        </p:nvSpPr>
        <p:spPr>
          <a:xfrm>
            <a:off x="178625" y="-46300"/>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Appendix 4</a:t>
            </a:r>
            <a:endParaRPr b="1" sz="1500">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Times New Roman"/>
                <a:ea typeface="Times New Roman"/>
                <a:cs typeface="Times New Roman"/>
                <a:sym typeface="Times New Roman"/>
              </a:rPr>
              <a:t>Works Cited</a:t>
            </a:r>
            <a:endParaRPr>
              <a:solidFill>
                <a:schemeClr val="lt1"/>
              </a:solidFill>
              <a:latin typeface="Times New Roman"/>
              <a:ea typeface="Times New Roman"/>
              <a:cs typeface="Times New Roman"/>
              <a:sym typeface="Times New Roman"/>
            </a:endParaRPr>
          </a:p>
        </p:txBody>
      </p:sp>
      <p:sp>
        <p:nvSpPr>
          <p:cNvPr id="452" name="Google Shape;45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3">
                  <a:extLst>
                    <a:ext uri="{A12FA001-AC4F-418D-AE19-62706E023703}">
                      <ahyp:hlinkClr val="tx"/>
                    </a:ext>
                  </a:extLst>
                </a:hlinkClick>
              </a:rPr>
              <a:t>https://www.forbes.com/sites/bethkindig/2022/07/22/netflix-stock-stronger-than-it-seems-following-q2-earnings/?sh=4dff60a6198d</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4">
                  <a:extLst>
                    <a:ext uri="{A12FA001-AC4F-418D-AE19-62706E023703}">
                      <ahyp:hlinkClr val="tx"/>
                    </a:ext>
                  </a:extLst>
                </a:hlinkClick>
              </a:rPr>
              <a:t>https://www.statista.com/statistics/250934/quarterly-number-of-netflix-streaming-subscribers-worldwide/#:~:text=Quarterly%20Netflix%20subscribers%20count%20worldwide%202013%2D2022&amp;text=Netflix%20had%20approximately%20223%20million,compared%20with%20the%20previous20quarter</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5">
                  <a:extLst>
                    <a:ext uri="{A12FA001-AC4F-418D-AE19-62706E023703}">
                      <ahyp:hlinkClr val="tx"/>
                    </a:ext>
                  </a:extLst>
                </a:hlinkClick>
              </a:rPr>
              <a:t>https://www.exchange4media.com/digital-news/we-have-seen-a-nice-uptick-in-engagement-in-india-after-price-cut-119813.html</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6">
                  <a:extLst>
                    <a:ext uri="{A12FA001-AC4F-418D-AE19-62706E023703}">
                      <ahyp:hlinkClr val="tx"/>
                    </a:ext>
                  </a:extLst>
                </a:hlinkClick>
              </a:rPr>
              <a:t>https://about.netflix.com/en/news/announcing-basic-with-ads-us</a:t>
            </a:r>
            <a:r>
              <a:rPr lang="en" sz="1100">
                <a:solidFill>
                  <a:schemeClr val="lt1"/>
                </a:solidFill>
              </a:rPr>
              <a:t> </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7">
                  <a:extLst>
                    <a:ext uri="{A12FA001-AC4F-418D-AE19-62706E023703}">
                      <ahyp:hlinkClr val="tx"/>
                    </a:ext>
                  </a:extLst>
                </a:hlinkClick>
              </a:rPr>
              <a:t>https://www.cabletv.com/blog/best-on-demand-streaming-tv-providers-in-customer-satisfaction</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8">
                  <a:extLst>
                    <a:ext uri="{A12FA001-AC4F-418D-AE19-62706E023703}">
                      <ahyp:hlinkClr val="tx"/>
                    </a:ext>
                  </a:extLst>
                </a:hlinkClick>
              </a:rPr>
              <a:t>https://buildd.co/marketing/netflix-marketing-strategy</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9">
                  <a:extLst>
                    <a:ext uri="{A12FA001-AC4F-418D-AE19-62706E023703}">
                      <ahyp:hlinkClr val="tx"/>
                    </a:ext>
                  </a:extLst>
                </a:hlinkClick>
              </a:rPr>
              <a:t>https://www.statista.com/forecasts/1305033/netflix-video-on-demand-brand-profile-in-the-united-states#:~:text=How%20high%20is%20the%20brand,and%20the%20written%20brand%20name</a:t>
            </a:r>
            <a:r>
              <a:rPr lang="en" sz="1100">
                <a:solidFill>
                  <a:schemeClr val="lt1"/>
                </a:solidFill>
              </a:rPr>
              <a:t>.</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10">
                  <a:extLst>
                    <a:ext uri="{A12FA001-AC4F-418D-AE19-62706E023703}">
                      <ahyp:hlinkClr val="tx"/>
                    </a:ext>
                  </a:extLst>
                </a:hlinkClick>
              </a:rPr>
              <a:t>https://variety.com/2022/digital/news/netflix-lowest-value-must-have-service-survey-1235301080/</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11">
                  <a:extLst>
                    <a:ext uri="{A12FA001-AC4F-418D-AE19-62706E023703}">
                      <ahyp:hlinkClr val="tx"/>
                    </a:ext>
                  </a:extLst>
                </a:hlinkClick>
              </a:rPr>
              <a:t>https://www.whats-on-netflix.com/news/netflixs-movie-library-has-shrunk-by-35-since-2015-but-is-growing-again/</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12">
                  <a:extLst>
                    <a:ext uri="{A12FA001-AC4F-418D-AE19-62706E023703}">
                      <ahyp:hlinkClr val="tx"/>
                    </a:ext>
                  </a:extLst>
                </a:hlinkClick>
              </a:rPr>
              <a:t>https://www.macrotrends.net/stocks/charts/NFLX/netflix/profit-margins#:~:text=Current%20and%20historical%20gross%20margin,30%2C%202022%20is%2016.03%25</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13">
                  <a:extLst>
                    <a:ext uri="{A12FA001-AC4F-418D-AE19-62706E023703}">
                      <ahyp:hlinkClr val="tx"/>
                    </a:ext>
                  </a:extLst>
                </a:hlinkClick>
              </a:rPr>
              <a:t>https://www.businessinsider.nl/netflix-market-share-of-global-streaming-subscribers-dropping-ampere-2020-1/</a:t>
            </a:r>
            <a:r>
              <a:rPr lang="en" sz="1100">
                <a:solidFill>
                  <a:schemeClr val="lt1"/>
                </a:solidFill>
              </a:rPr>
              <a:t> </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14">
                  <a:extLst>
                    <a:ext uri="{A12FA001-AC4F-418D-AE19-62706E023703}">
                      <ahyp:hlinkClr val="tx"/>
                    </a:ext>
                  </a:extLst>
                </a:hlinkClick>
              </a:rPr>
              <a:t>https://statstic.com/marketing-expenses-of-netflix/</a:t>
            </a:r>
            <a:endParaRPr sz="1100">
              <a:solidFill>
                <a:schemeClr val="lt1"/>
              </a:solidFill>
            </a:endParaRPr>
          </a:p>
          <a:p>
            <a:pPr indent="-287972" lvl="0" marL="457200" rtl="0" algn="l">
              <a:lnSpc>
                <a:spcPct val="150000"/>
              </a:lnSpc>
              <a:spcBef>
                <a:spcPts val="0"/>
              </a:spcBef>
              <a:spcAft>
                <a:spcPts val="0"/>
              </a:spcAft>
              <a:buClr>
                <a:schemeClr val="lt1"/>
              </a:buClr>
              <a:buSzPct val="100000"/>
              <a:buAutoNum type="arabicPeriod"/>
            </a:pPr>
            <a:r>
              <a:rPr lang="en" sz="1100" u="sng">
                <a:solidFill>
                  <a:schemeClr val="lt1"/>
                </a:solidFill>
                <a:hlinkClick r:id="rId15">
                  <a:extLst>
                    <a:ext uri="{A12FA001-AC4F-418D-AE19-62706E023703}">
                      <ahyp:hlinkClr val="tx"/>
                    </a:ext>
                  </a:extLst>
                </a:hlinkClick>
              </a:rPr>
              <a:t>https://www.moneygeek.com/financial-planning/resources/best-streaming-services-on-a-budget/</a:t>
            </a:r>
            <a:r>
              <a:rPr lang="en" sz="1100">
                <a:solidFill>
                  <a:schemeClr val="lt1"/>
                </a:solidFill>
              </a:rPr>
              <a:t> </a:t>
            </a:r>
            <a:endParaRPr sz="1100">
              <a:solidFill>
                <a:schemeClr val="lt1"/>
              </a:solidFill>
            </a:endParaRPr>
          </a:p>
        </p:txBody>
      </p:sp>
      <p:sp>
        <p:nvSpPr>
          <p:cNvPr id="453" name="Google Shape;453;p35"/>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21</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nvSpPr>
        <p:spPr>
          <a:xfrm>
            <a:off x="20850" y="0"/>
            <a:ext cx="910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Times New Roman"/>
                <a:ea typeface="Times New Roman"/>
                <a:cs typeface="Times New Roman"/>
                <a:sym typeface="Times New Roman"/>
              </a:rPr>
              <a:t>Netflix is a l</a:t>
            </a:r>
            <a:r>
              <a:rPr b="1" lang="en" sz="1600">
                <a:solidFill>
                  <a:schemeClr val="lt1"/>
                </a:solidFill>
                <a:latin typeface="Times New Roman"/>
                <a:ea typeface="Times New Roman"/>
                <a:cs typeface="Times New Roman"/>
                <a:sym typeface="Times New Roman"/>
              </a:rPr>
              <a:t>eader in the entertainment and streaming industry with yearly exponential revenue </a:t>
            </a:r>
            <a:r>
              <a:rPr b="1" lang="en" sz="1600">
                <a:solidFill>
                  <a:schemeClr val="lt1"/>
                </a:solidFill>
                <a:latin typeface="Times New Roman"/>
                <a:ea typeface="Times New Roman"/>
                <a:cs typeface="Times New Roman"/>
                <a:sym typeface="Times New Roman"/>
              </a:rPr>
              <a:t>growth</a:t>
            </a:r>
            <a:endParaRPr b="1" sz="1600">
              <a:solidFill>
                <a:schemeClr val="lt1"/>
              </a:solidFill>
              <a:latin typeface="Times New Roman"/>
              <a:ea typeface="Times New Roman"/>
              <a:cs typeface="Times New Roman"/>
              <a:sym typeface="Times New Roman"/>
            </a:endParaRPr>
          </a:p>
        </p:txBody>
      </p:sp>
      <p:grpSp>
        <p:nvGrpSpPr>
          <p:cNvPr id="73" name="Google Shape;73;p15"/>
          <p:cNvGrpSpPr/>
          <p:nvPr/>
        </p:nvGrpSpPr>
        <p:grpSpPr>
          <a:xfrm>
            <a:off x="103375" y="586775"/>
            <a:ext cx="4739100" cy="2118900"/>
            <a:chOff x="75175" y="699625"/>
            <a:chExt cx="4739100" cy="2118900"/>
          </a:xfrm>
        </p:grpSpPr>
        <p:sp>
          <p:nvSpPr>
            <p:cNvPr id="74" name="Google Shape;74;p15"/>
            <p:cNvSpPr/>
            <p:nvPr/>
          </p:nvSpPr>
          <p:spPr>
            <a:xfrm>
              <a:off x="75175" y="699625"/>
              <a:ext cx="4739100" cy="2118900"/>
            </a:xfrm>
            <a:prstGeom prst="rect">
              <a:avLst/>
            </a:prstGeom>
            <a:solidFill>
              <a:schemeClr val="lt1"/>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txBox="1"/>
            <p:nvPr/>
          </p:nvSpPr>
          <p:spPr>
            <a:xfrm>
              <a:off x="1295425" y="699626"/>
              <a:ext cx="229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Company Profile</a:t>
              </a:r>
              <a:endParaRPr b="1" sz="1600">
                <a:solidFill>
                  <a:schemeClr val="dk1"/>
                </a:solidFill>
                <a:latin typeface="Times New Roman"/>
                <a:ea typeface="Times New Roman"/>
                <a:cs typeface="Times New Roman"/>
                <a:sym typeface="Times New Roman"/>
              </a:endParaRPr>
            </a:p>
          </p:txBody>
        </p:sp>
        <p:pic>
          <p:nvPicPr>
            <p:cNvPr id="76" name="Google Shape;76;p15"/>
            <p:cNvPicPr preferRelativeResize="0"/>
            <p:nvPr/>
          </p:nvPicPr>
          <p:blipFill>
            <a:blip r:embed="rId3">
              <a:alphaModFix/>
            </a:blip>
            <a:stretch>
              <a:fillRect/>
            </a:stretch>
          </p:blipFill>
          <p:spPr>
            <a:xfrm>
              <a:off x="278773" y="1262001"/>
              <a:ext cx="2222449" cy="1245150"/>
            </a:xfrm>
            <a:prstGeom prst="rect">
              <a:avLst/>
            </a:prstGeom>
            <a:noFill/>
            <a:ln>
              <a:noFill/>
            </a:ln>
          </p:spPr>
        </p:pic>
        <p:sp>
          <p:nvSpPr>
            <p:cNvPr id="77" name="Google Shape;77;p15"/>
            <p:cNvSpPr txBox="1"/>
            <p:nvPr/>
          </p:nvSpPr>
          <p:spPr>
            <a:xfrm>
              <a:off x="2591875" y="1091825"/>
              <a:ext cx="22224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11,300 employees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29.7 bln in revenues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220.67 mln subscribers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190 countries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North America makes up their largest geographic consumer segment</a:t>
              </a:r>
              <a:endParaRPr>
                <a:solidFill>
                  <a:schemeClr val="dk1"/>
                </a:solidFill>
                <a:latin typeface="Times New Roman"/>
                <a:ea typeface="Times New Roman"/>
                <a:cs typeface="Times New Roman"/>
                <a:sym typeface="Times New Roman"/>
              </a:endParaRPr>
            </a:p>
          </p:txBody>
        </p:sp>
      </p:grpSp>
      <p:grpSp>
        <p:nvGrpSpPr>
          <p:cNvPr id="78" name="Google Shape;78;p15"/>
          <p:cNvGrpSpPr/>
          <p:nvPr/>
        </p:nvGrpSpPr>
        <p:grpSpPr>
          <a:xfrm>
            <a:off x="118010" y="2974190"/>
            <a:ext cx="4171715" cy="1793007"/>
            <a:chOff x="221528" y="3293384"/>
            <a:chExt cx="3599409" cy="1530000"/>
          </a:xfrm>
        </p:grpSpPr>
        <p:sp>
          <p:nvSpPr>
            <p:cNvPr id="79" name="Google Shape;79;p15"/>
            <p:cNvSpPr/>
            <p:nvPr/>
          </p:nvSpPr>
          <p:spPr>
            <a:xfrm>
              <a:off x="221580" y="3293384"/>
              <a:ext cx="3593100" cy="1530000"/>
            </a:xfrm>
            <a:prstGeom prst="rect">
              <a:avLst/>
            </a:prstGeom>
            <a:solidFill>
              <a:schemeClr val="lt1"/>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txBox="1"/>
            <p:nvPr/>
          </p:nvSpPr>
          <p:spPr>
            <a:xfrm>
              <a:off x="227837" y="3293384"/>
              <a:ext cx="3593100" cy="36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Times New Roman"/>
                  <a:ea typeface="Times New Roman"/>
                  <a:cs typeface="Times New Roman"/>
                  <a:sym typeface="Times New Roman"/>
                </a:rPr>
                <a:t>Value Adding Features</a:t>
              </a:r>
              <a:endParaRPr b="1" sz="1600">
                <a:solidFill>
                  <a:schemeClr val="dk1"/>
                </a:solidFill>
                <a:latin typeface="Times New Roman"/>
                <a:ea typeface="Times New Roman"/>
                <a:cs typeface="Times New Roman"/>
                <a:sym typeface="Times New Roman"/>
              </a:endParaRPr>
            </a:p>
          </p:txBody>
        </p:sp>
        <p:sp>
          <p:nvSpPr>
            <p:cNvPr id="81" name="Google Shape;81;p15"/>
            <p:cNvSpPr txBox="1"/>
            <p:nvPr/>
          </p:nvSpPr>
          <p:spPr>
            <a:xfrm>
              <a:off x="221528" y="3581110"/>
              <a:ext cx="3593100" cy="1011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Offline </a:t>
              </a:r>
              <a:r>
                <a:rPr lang="en" sz="1300">
                  <a:solidFill>
                    <a:schemeClr val="dk1"/>
                  </a:solidFill>
                  <a:latin typeface="Times New Roman"/>
                  <a:ea typeface="Times New Roman"/>
                  <a:cs typeface="Times New Roman"/>
                  <a:sym typeface="Times New Roman"/>
                </a:rPr>
                <a:t>Downloads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Original content</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Exclusive series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Large library</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AI based content </a:t>
              </a:r>
              <a:r>
                <a:rPr lang="en" sz="1300">
                  <a:solidFill>
                    <a:schemeClr val="dk1"/>
                  </a:solidFill>
                  <a:latin typeface="Times New Roman"/>
                  <a:ea typeface="Times New Roman"/>
                  <a:cs typeface="Times New Roman"/>
                  <a:sym typeface="Times New Roman"/>
                </a:rPr>
                <a:t>recommendations</a:t>
              </a:r>
              <a:endParaRPr sz="1300">
                <a:solidFill>
                  <a:schemeClr val="dk1"/>
                </a:solidFill>
                <a:latin typeface="Times New Roman"/>
                <a:ea typeface="Times New Roman"/>
                <a:cs typeface="Times New Roman"/>
                <a:sym typeface="Times New Roman"/>
              </a:endParaRPr>
            </a:p>
          </p:txBody>
        </p:sp>
      </p:grpSp>
      <p:pic>
        <p:nvPicPr>
          <p:cNvPr id="82" name="Google Shape;82;p15"/>
          <p:cNvPicPr preferRelativeResize="0"/>
          <p:nvPr/>
        </p:nvPicPr>
        <p:blipFill>
          <a:blip r:embed="rId4">
            <a:alphaModFix/>
          </a:blip>
          <a:stretch>
            <a:fillRect/>
          </a:stretch>
        </p:blipFill>
        <p:spPr>
          <a:xfrm>
            <a:off x="8621950" y="3778275"/>
            <a:ext cx="232150" cy="692100"/>
          </a:xfrm>
          <a:prstGeom prst="rect">
            <a:avLst/>
          </a:prstGeom>
          <a:noFill/>
          <a:ln>
            <a:noFill/>
          </a:ln>
        </p:spPr>
      </p:pic>
      <p:sp>
        <p:nvSpPr>
          <p:cNvPr id="83" name="Google Shape;83;p15"/>
          <p:cNvSpPr txBox="1"/>
          <p:nvPr/>
        </p:nvSpPr>
        <p:spPr>
          <a:xfrm>
            <a:off x="4565100" y="3788875"/>
            <a:ext cx="4193400" cy="1031400"/>
          </a:xfrm>
          <a:prstGeom prst="rect">
            <a:avLst/>
          </a:prstGeom>
          <a:solidFill>
            <a:srgbClr val="CC0000"/>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Channels</a:t>
            </a:r>
            <a:endParaRPr b="1" sz="1600">
              <a:solidFill>
                <a:schemeClr val="lt1"/>
              </a:solidFill>
              <a:latin typeface="Times New Roman"/>
              <a:ea typeface="Times New Roman"/>
              <a:cs typeface="Times New Roman"/>
              <a:sym typeface="Times New Roman"/>
            </a:endParaRPr>
          </a:p>
          <a:p>
            <a:pPr indent="-311150" lvl="0" marL="457200" rtl="0" algn="l">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Netflix currently provides products </a:t>
            </a:r>
            <a:r>
              <a:rPr lang="en" sz="1300">
                <a:solidFill>
                  <a:schemeClr val="lt1"/>
                </a:solidFill>
                <a:latin typeface="Times New Roman"/>
                <a:ea typeface="Times New Roman"/>
                <a:cs typeface="Times New Roman"/>
                <a:sym typeface="Times New Roman"/>
              </a:rPr>
              <a:t>exclusively</a:t>
            </a:r>
            <a:r>
              <a:rPr lang="en" sz="1300">
                <a:solidFill>
                  <a:schemeClr val="lt1"/>
                </a:solidFill>
                <a:latin typeface="Times New Roman"/>
                <a:ea typeface="Times New Roman"/>
                <a:cs typeface="Times New Roman"/>
                <a:sym typeface="Times New Roman"/>
              </a:rPr>
              <a:t> through online channels</a:t>
            </a:r>
            <a:endParaRPr sz="1300">
              <a:solidFill>
                <a:schemeClr val="lt1"/>
              </a:solidFill>
              <a:latin typeface="Times New Roman"/>
              <a:ea typeface="Times New Roman"/>
              <a:cs typeface="Times New Roman"/>
              <a:sym typeface="Times New Roman"/>
            </a:endParaRPr>
          </a:p>
          <a:p>
            <a:pPr indent="-311150" lvl="0" marL="457200" rtl="0" algn="l">
              <a:spcBef>
                <a:spcPts val="0"/>
              </a:spcBef>
              <a:spcAft>
                <a:spcPts val="0"/>
              </a:spcAft>
              <a:buClr>
                <a:schemeClr val="lt1"/>
              </a:buClr>
              <a:buSzPts val="1300"/>
              <a:buFont typeface="Times New Roman"/>
              <a:buChar char="●"/>
            </a:pPr>
            <a:r>
              <a:rPr lang="en" sz="1300">
                <a:solidFill>
                  <a:schemeClr val="lt1"/>
                </a:solidFill>
                <a:latin typeface="Times New Roman"/>
                <a:ea typeface="Times New Roman"/>
                <a:cs typeface="Times New Roman"/>
                <a:sym typeface="Times New Roman"/>
              </a:rPr>
              <a:t>Services are </a:t>
            </a:r>
            <a:r>
              <a:rPr lang="en" sz="1300">
                <a:solidFill>
                  <a:schemeClr val="lt1"/>
                </a:solidFill>
                <a:latin typeface="Times New Roman"/>
                <a:ea typeface="Times New Roman"/>
                <a:cs typeface="Times New Roman"/>
                <a:sym typeface="Times New Roman"/>
              </a:rPr>
              <a:t>available</a:t>
            </a:r>
            <a:r>
              <a:rPr lang="en" sz="1300">
                <a:solidFill>
                  <a:schemeClr val="lt1"/>
                </a:solidFill>
                <a:latin typeface="Times New Roman"/>
                <a:ea typeface="Times New Roman"/>
                <a:cs typeface="Times New Roman"/>
                <a:sym typeface="Times New Roman"/>
              </a:rPr>
              <a:t> through most IOT devices </a:t>
            </a:r>
            <a:endParaRPr sz="1300">
              <a:solidFill>
                <a:schemeClr val="lt1"/>
              </a:solidFill>
              <a:latin typeface="Times New Roman"/>
              <a:ea typeface="Times New Roman"/>
              <a:cs typeface="Times New Roman"/>
              <a:sym typeface="Times New Roman"/>
            </a:endParaRPr>
          </a:p>
        </p:txBody>
      </p:sp>
      <p:sp>
        <p:nvSpPr>
          <p:cNvPr id="84" name="Google Shape;84;p15"/>
          <p:cNvSpPr txBox="1"/>
          <p:nvPr/>
        </p:nvSpPr>
        <p:spPr>
          <a:xfrm>
            <a:off x="5002507" y="2880325"/>
            <a:ext cx="3756000" cy="785100"/>
          </a:xfrm>
          <a:prstGeom prst="rect">
            <a:avLst/>
          </a:prstGeom>
          <a:solidFill>
            <a:schemeClr val="lt1"/>
          </a:solidFill>
          <a:ln cap="flat" cmpd="sng" w="19050">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Times New Roman"/>
                <a:ea typeface="Times New Roman"/>
                <a:cs typeface="Times New Roman"/>
                <a:sym typeface="Times New Roman"/>
              </a:rPr>
              <a:t>There has </a:t>
            </a:r>
            <a:r>
              <a:rPr lang="en" sz="1300">
                <a:latin typeface="Times New Roman"/>
                <a:ea typeface="Times New Roman"/>
                <a:cs typeface="Times New Roman"/>
                <a:sym typeface="Times New Roman"/>
              </a:rPr>
              <a:t>recently</a:t>
            </a:r>
            <a:r>
              <a:rPr lang="en" sz="1300">
                <a:latin typeface="Times New Roman"/>
                <a:ea typeface="Times New Roman"/>
                <a:cs typeface="Times New Roman"/>
                <a:sym typeface="Times New Roman"/>
              </a:rPr>
              <a:t> been a 0.97 mil drop in </a:t>
            </a:r>
            <a:r>
              <a:rPr lang="en" sz="1300">
                <a:latin typeface="Times New Roman"/>
                <a:ea typeface="Times New Roman"/>
                <a:cs typeface="Times New Roman"/>
                <a:sym typeface="Times New Roman"/>
              </a:rPr>
              <a:t>subscribers</a:t>
            </a:r>
            <a:r>
              <a:rPr lang="en" sz="1300">
                <a:latin typeface="Times New Roman"/>
                <a:ea typeface="Times New Roman"/>
                <a:cs typeface="Times New Roman"/>
                <a:sym typeface="Times New Roman"/>
              </a:rPr>
              <a:t> in recent quarters, the most substantial loss in years</a:t>
            </a:r>
            <a:endParaRPr sz="1300">
              <a:latin typeface="Times New Roman"/>
              <a:ea typeface="Times New Roman"/>
              <a:cs typeface="Times New Roman"/>
              <a:sym typeface="Times New Roman"/>
            </a:endParaRPr>
          </a:p>
        </p:txBody>
      </p:sp>
      <p:sp>
        <p:nvSpPr>
          <p:cNvPr id="85" name="Google Shape;85;p15"/>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2</a:t>
            </a:r>
            <a:endParaRPr>
              <a:solidFill>
                <a:schemeClr val="lt1"/>
              </a:solidFill>
              <a:latin typeface="Times New Roman"/>
              <a:ea typeface="Times New Roman"/>
              <a:cs typeface="Times New Roman"/>
              <a:sym typeface="Times New Roman"/>
            </a:endParaRPr>
          </a:p>
        </p:txBody>
      </p:sp>
      <p:pic>
        <p:nvPicPr>
          <p:cNvPr id="86" name="Google Shape;86;p15"/>
          <p:cNvPicPr preferRelativeResize="0"/>
          <p:nvPr/>
        </p:nvPicPr>
        <p:blipFill>
          <a:blip r:embed="rId5">
            <a:alphaModFix/>
          </a:blip>
          <a:stretch>
            <a:fillRect/>
          </a:stretch>
        </p:blipFill>
        <p:spPr>
          <a:xfrm>
            <a:off x="5002500" y="586775"/>
            <a:ext cx="3755999" cy="2245323"/>
          </a:xfrm>
          <a:prstGeom prst="rect">
            <a:avLst/>
          </a:prstGeom>
          <a:noFill/>
          <a:ln>
            <a:noFill/>
          </a:ln>
        </p:spPr>
      </p:pic>
      <p:sp>
        <p:nvSpPr>
          <p:cNvPr id="87" name="Google Shape;87;p15"/>
          <p:cNvSpPr txBox="1"/>
          <p:nvPr/>
        </p:nvSpPr>
        <p:spPr>
          <a:xfrm>
            <a:off x="0" y="4885275"/>
            <a:ext cx="182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*See appendix revenues over time</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idx="1" type="body"/>
          </p:nvPr>
        </p:nvSpPr>
        <p:spPr>
          <a:xfrm>
            <a:off x="461500" y="750886"/>
            <a:ext cx="3331500" cy="1925700"/>
          </a:xfrm>
          <a:prstGeom prst="rect">
            <a:avLst/>
          </a:prstGeom>
          <a:solidFill>
            <a:srgbClr val="CC0000"/>
          </a:solidFill>
          <a:ln cap="flat" cmpd="sng" w="19050">
            <a:solidFill>
              <a:schemeClr val="lt1"/>
            </a:solidFill>
            <a:prstDash val="solid"/>
            <a:round/>
            <a:headEnd len="sm" w="sm" type="none"/>
            <a:tailEnd len="sm" w="sm" type="none"/>
          </a:ln>
        </p:spPr>
        <p:txBody>
          <a:bodyPr anchorCtr="0" anchor="t" bIns="91425" lIns="91425" spcFirstLastPara="1" rIns="91425" wrap="square" tIns="91425">
            <a:normAutofit/>
          </a:bodyPr>
          <a:lstStyle/>
          <a:p>
            <a:pPr indent="0" lvl="0" marL="0" rtl="0" algn="ctr">
              <a:spcBef>
                <a:spcPts val="0"/>
              </a:spcBef>
              <a:spcAft>
                <a:spcPts val="0"/>
              </a:spcAft>
              <a:buNone/>
            </a:pPr>
            <a:r>
              <a:rPr b="1" lang="en" sz="1500">
                <a:solidFill>
                  <a:schemeClr val="lt1"/>
                </a:solidFill>
                <a:latin typeface="Times New Roman"/>
                <a:ea typeface="Times New Roman"/>
                <a:cs typeface="Times New Roman"/>
                <a:sym typeface="Times New Roman"/>
              </a:rPr>
              <a:t>Market Context</a:t>
            </a:r>
            <a:endParaRPr sz="1400">
              <a:solidFill>
                <a:schemeClr val="lt1"/>
              </a:solidFill>
              <a:latin typeface="Times New Roman"/>
              <a:ea typeface="Times New Roman"/>
              <a:cs typeface="Times New Roman"/>
              <a:sym typeface="Times New Roman"/>
            </a:endParaRPr>
          </a:p>
          <a:p>
            <a:pPr indent="-317500" lvl="0" marL="457200" rtl="0" algn="l">
              <a:spcBef>
                <a:spcPts val="120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The streaming market was valued at 59.14 billion in 2021</a:t>
            </a:r>
            <a:endParaRPr sz="1400">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sz="1400">
                <a:solidFill>
                  <a:schemeClr val="lt1"/>
                </a:solidFill>
                <a:latin typeface="Times New Roman"/>
                <a:ea typeface="Times New Roman"/>
                <a:cs typeface="Times New Roman"/>
                <a:sym typeface="Times New Roman"/>
              </a:rPr>
              <a:t>Increase in </a:t>
            </a:r>
            <a:r>
              <a:rPr lang="en" sz="1400">
                <a:solidFill>
                  <a:schemeClr val="lt1"/>
                </a:solidFill>
                <a:latin typeface="Times New Roman"/>
                <a:ea typeface="Times New Roman"/>
                <a:cs typeface="Times New Roman"/>
                <a:sym typeface="Times New Roman"/>
              </a:rPr>
              <a:t>mobile</a:t>
            </a:r>
            <a:r>
              <a:rPr lang="en" sz="1400">
                <a:solidFill>
                  <a:schemeClr val="lt1"/>
                </a:solidFill>
                <a:latin typeface="Times New Roman"/>
                <a:ea typeface="Times New Roman"/>
                <a:cs typeface="Times New Roman"/>
                <a:sym typeface="Times New Roman"/>
              </a:rPr>
              <a:t> phone adoption and desire for cloud based solutions has fueled market growth </a:t>
            </a:r>
            <a:endParaRPr sz="1400">
              <a:solidFill>
                <a:schemeClr val="lt1"/>
              </a:solidFill>
              <a:latin typeface="Times New Roman"/>
              <a:ea typeface="Times New Roman"/>
              <a:cs typeface="Times New Roman"/>
              <a:sym typeface="Times New Roman"/>
            </a:endParaRPr>
          </a:p>
        </p:txBody>
      </p:sp>
      <p:sp>
        <p:nvSpPr>
          <p:cNvPr id="93" name="Google Shape;93;p16"/>
          <p:cNvSpPr txBox="1"/>
          <p:nvPr/>
        </p:nvSpPr>
        <p:spPr>
          <a:xfrm>
            <a:off x="4127800" y="2390300"/>
            <a:ext cx="4760400" cy="2570400"/>
          </a:xfrm>
          <a:prstGeom prst="rect">
            <a:avLst/>
          </a:prstGeom>
          <a:solidFill>
            <a:srgbClr val="CC0000"/>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Times New Roman"/>
                <a:ea typeface="Times New Roman"/>
                <a:cs typeface="Times New Roman"/>
                <a:sym typeface="Times New Roman"/>
              </a:rPr>
              <a:t>Performance Analysis</a:t>
            </a:r>
            <a:endParaRPr b="1" sz="15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t/>
            </a:r>
            <a:endParaRPr b="1">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In recent years there has been a significant decrease in Netflix growth in US markets </a:t>
            </a:r>
            <a:endParaRPr>
              <a:solidFill>
                <a:schemeClr val="lt1"/>
              </a:solidFill>
              <a:latin typeface="Times New Roman"/>
              <a:ea typeface="Times New Roman"/>
              <a:cs typeface="Times New Roman"/>
              <a:sym typeface="Times New Roman"/>
            </a:endParaRPr>
          </a:p>
          <a:p>
            <a:pPr indent="-317500" lvl="1" marL="9144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The US &amp; </a:t>
            </a:r>
            <a:r>
              <a:rPr lang="en">
                <a:solidFill>
                  <a:schemeClr val="lt1"/>
                </a:solidFill>
                <a:latin typeface="Times New Roman"/>
                <a:ea typeface="Times New Roman"/>
                <a:cs typeface="Times New Roman"/>
                <a:sym typeface="Times New Roman"/>
              </a:rPr>
              <a:t>Canada</a:t>
            </a:r>
            <a:r>
              <a:rPr lang="en">
                <a:solidFill>
                  <a:schemeClr val="lt1"/>
                </a:solidFill>
                <a:latin typeface="Times New Roman"/>
                <a:ea typeface="Times New Roman"/>
                <a:cs typeface="Times New Roman"/>
                <a:sym typeface="Times New Roman"/>
              </a:rPr>
              <a:t> are responsible for 43% of revenues </a:t>
            </a:r>
            <a:endParaRPr>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High industry growth combined with low company performance points to a strategic issue within the firm </a:t>
            </a:r>
            <a:endParaRPr>
              <a:solidFill>
                <a:schemeClr val="lt1"/>
              </a:solidFill>
              <a:latin typeface="Times New Roman"/>
              <a:ea typeface="Times New Roman"/>
              <a:cs typeface="Times New Roman"/>
              <a:sym typeface="Times New Roman"/>
            </a:endParaRPr>
          </a:p>
          <a:p>
            <a:pPr indent="-317500" lvl="0" marL="457200" rtl="0" algn="l">
              <a:spcBef>
                <a:spcPts val="0"/>
              </a:spcBef>
              <a:spcAft>
                <a:spcPts val="0"/>
              </a:spcAft>
              <a:buClr>
                <a:schemeClr val="lt1"/>
              </a:buClr>
              <a:buSzPts val="1400"/>
              <a:buFont typeface="Times New Roman"/>
              <a:buChar char="●"/>
            </a:pPr>
            <a:r>
              <a:rPr lang="en">
                <a:solidFill>
                  <a:schemeClr val="lt1"/>
                </a:solidFill>
                <a:latin typeface="Times New Roman"/>
                <a:ea typeface="Times New Roman"/>
                <a:cs typeface="Times New Roman"/>
                <a:sym typeface="Times New Roman"/>
              </a:rPr>
              <a:t>If the company wants to continue to be </a:t>
            </a:r>
            <a:r>
              <a:rPr lang="en">
                <a:solidFill>
                  <a:schemeClr val="lt1"/>
                </a:solidFill>
                <a:latin typeface="Times New Roman"/>
                <a:ea typeface="Times New Roman"/>
                <a:cs typeface="Times New Roman"/>
                <a:sym typeface="Times New Roman"/>
              </a:rPr>
              <a:t>successful</a:t>
            </a:r>
            <a:r>
              <a:rPr lang="en">
                <a:solidFill>
                  <a:schemeClr val="lt1"/>
                </a:solidFill>
                <a:latin typeface="Times New Roman"/>
                <a:ea typeface="Times New Roman"/>
                <a:cs typeface="Times New Roman"/>
                <a:sym typeface="Times New Roman"/>
              </a:rPr>
              <a:t> it needs to find ways to differentiate and compete with </a:t>
            </a:r>
            <a:r>
              <a:rPr lang="en">
                <a:solidFill>
                  <a:schemeClr val="lt1"/>
                </a:solidFill>
                <a:latin typeface="Times New Roman"/>
                <a:ea typeface="Times New Roman"/>
                <a:cs typeface="Times New Roman"/>
                <a:sym typeface="Times New Roman"/>
              </a:rPr>
              <a:t>competitors</a:t>
            </a:r>
            <a:r>
              <a:rPr lang="en">
                <a:solidFill>
                  <a:schemeClr val="lt1"/>
                </a:solidFill>
                <a:latin typeface="Times New Roman"/>
                <a:ea typeface="Times New Roman"/>
                <a:cs typeface="Times New Roman"/>
                <a:sym typeface="Times New Roman"/>
              </a:rPr>
              <a:t> </a:t>
            </a:r>
            <a:endParaRPr>
              <a:solidFill>
                <a:schemeClr val="lt1"/>
              </a:solidFill>
              <a:latin typeface="Times New Roman"/>
              <a:ea typeface="Times New Roman"/>
              <a:cs typeface="Times New Roman"/>
              <a:sym typeface="Times New Roman"/>
            </a:endParaRPr>
          </a:p>
        </p:txBody>
      </p:sp>
      <p:grpSp>
        <p:nvGrpSpPr>
          <p:cNvPr id="94" name="Google Shape;94;p16"/>
          <p:cNvGrpSpPr/>
          <p:nvPr/>
        </p:nvGrpSpPr>
        <p:grpSpPr>
          <a:xfrm>
            <a:off x="4152281" y="750876"/>
            <a:ext cx="4711446" cy="1205133"/>
            <a:chOff x="150425" y="3889650"/>
            <a:chExt cx="4572000" cy="1140900"/>
          </a:xfrm>
        </p:grpSpPr>
        <p:sp>
          <p:nvSpPr>
            <p:cNvPr id="95" name="Google Shape;95;p16"/>
            <p:cNvSpPr/>
            <p:nvPr/>
          </p:nvSpPr>
          <p:spPr>
            <a:xfrm>
              <a:off x="150425" y="3889650"/>
              <a:ext cx="4572000" cy="1140900"/>
            </a:xfrm>
            <a:prstGeom prst="rect">
              <a:avLst/>
            </a:prstGeom>
            <a:solidFill>
              <a:schemeClr val="lt1"/>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txBox="1"/>
            <p:nvPr/>
          </p:nvSpPr>
          <p:spPr>
            <a:xfrm>
              <a:off x="150425" y="3889650"/>
              <a:ext cx="4572000" cy="553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solidFill>
                    <a:schemeClr val="dk1"/>
                  </a:solidFill>
                  <a:latin typeface="Times New Roman"/>
                  <a:ea typeface="Times New Roman"/>
                  <a:cs typeface="Times New Roman"/>
                  <a:sym typeface="Times New Roman"/>
                </a:rPr>
                <a:t>Many competitors have emerged and the market is highly saturated in the US</a:t>
              </a:r>
              <a:endParaRPr b="1" sz="1500">
                <a:solidFill>
                  <a:schemeClr val="dk1"/>
                </a:solidFill>
                <a:latin typeface="Times New Roman"/>
                <a:ea typeface="Times New Roman"/>
                <a:cs typeface="Times New Roman"/>
                <a:sym typeface="Times New Roman"/>
              </a:endParaRPr>
            </a:p>
          </p:txBody>
        </p:sp>
        <p:pic>
          <p:nvPicPr>
            <p:cNvPr id="97" name="Google Shape;97;p16"/>
            <p:cNvPicPr preferRelativeResize="0"/>
            <p:nvPr/>
          </p:nvPicPr>
          <p:blipFill>
            <a:blip r:embed="rId3">
              <a:alphaModFix/>
            </a:blip>
            <a:stretch>
              <a:fillRect/>
            </a:stretch>
          </p:blipFill>
          <p:spPr>
            <a:xfrm>
              <a:off x="311727" y="4475900"/>
              <a:ext cx="845752" cy="475724"/>
            </a:xfrm>
            <a:prstGeom prst="rect">
              <a:avLst/>
            </a:prstGeom>
            <a:noFill/>
            <a:ln>
              <a:noFill/>
            </a:ln>
          </p:spPr>
        </p:pic>
        <p:pic>
          <p:nvPicPr>
            <p:cNvPr id="98" name="Google Shape;98;p16"/>
            <p:cNvPicPr preferRelativeResize="0"/>
            <p:nvPr/>
          </p:nvPicPr>
          <p:blipFill>
            <a:blip r:embed="rId4">
              <a:alphaModFix/>
            </a:blip>
            <a:stretch>
              <a:fillRect/>
            </a:stretch>
          </p:blipFill>
          <p:spPr>
            <a:xfrm>
              <a:off x="1343750" y="4429601"/>
              <a:ext cx="1010333" cy="568325"/>
            </a:xfrm>
            <a:prstGeom prst="rect">
              <a:avLst/>
            </a:prstGeom>
            <a:noFill/>
            <a:ln>
              <a:noFill/>
            </a:ln>
          </p:spPr>
        </p:pic>
        <p:pic>
          <p:nvPicPr>
            <p:cNvPr id="99" name="Google Shape;99;p16"/>
            <p:cNvPicPr preferRelativeResize="0"/>
            <p:nvPr/>
          </p:nvPicPr>
          <p:blipFill>
            <a:blip r:embed="rId5">
              <a:alphaModFix/>
            </a:blip>
            <a:stretch>
              <a:fillRect/>
            </a:stretch>
          </p:blipFill>
          <p:spPr>
            <a:xfrm>
              <a:off x="3807850" y="4475900"/>
              <a:ext cx="764150" cy="475725"/>
            </a:xfrm>
            <a:prstGeom prst="rect">
              <a:avLst/>
            </a:prstGeom>
            <a:noFill/>
            <a:ln>
              <a:noFill/>
            </a:ln>
          </p:spPr>
        </p:pic>
        <p:pic>
          <p:nvPicPr>
            <p:cNvPr id="100" name="Google Shape;100;p16"/>
            <p:cNvPicPr preferRelativeResize="0"/>
            <p:nvPr/>
          </p:nvPicPr>
          <p:blipFill>
            <a:blip r:embed="rId6">
              <a:alphaModFix/>
            </a:blip>
            <a:stretch>
              <a:fillRect/>
            </a:stretch>
          </p:blipFill>
          <p:spPr>
            <a:xfrm>
              <a:off x="2620475" y="4474658"/>
              <a:ext cx="845752" cy="478205"/>
            </a:xfrm>
            <a:prstGeom prst="rect">
              <a:avLst/>
            </a:prstGeom>
            <a:noFill/>
            <a:ln>
              <a:noFill/>
            </a:ln>
          </p:spPr>
        </p:pic>
      </p:grpSp>
      <p:sp>
        <p:nvSpPr>
          <p:cNvPr id="101" name="Google Shape;101;p16"/>
          <p:cNvSpPr txBox="1"/>
          <p:nvPr/>
        </p:nvSpPr>
        <p:spPr>
          <a:xfrm>
            <a:off x="420450" y="101525"/>
            <a:ext cx="830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The market has become highly competitive over time and </a:t>
            </a:r>
            <a:r>
              <a:rPr b="1" lang="en" sz="1800">
                <a:solidFill>
                  <a:schemeClr val="lt1"/>
                </a:solidFill>
                <a:latin typeface="Times New Roman"/>
                <a:ea typeface="Times New Roman"/>
                <a:cs typeface="Times New Roman"/>
                <a:sym typeface="Times New Roman"/>
              </a:rPr>
              <a:t>Netflix has suffered </a:t>
            </a:r>
            <a:r>
              <a:rPr b="1" lang="en" sz="1800">
                <a:solidFill>
                  <a:schemeClr val="lt1"/>
                </a:solidFill>
                <a:latin typeface="Times New Roman"/>
                <a:ea typeface="Times New Roman"/>
                <a:cs typeface="Times New Roman"/>
                <a:sym typeface="Times New Roman"/>
              </a:rPr>
              <a:t> </a:t>
            </a:r>
            <a:endParaRPr b="1" sz="1800">
              <a:solidFill>
                <a:schemeClr val="lt1"/>
              </a:solidFill>
              <a:latin typeface="Times New Roman"/>
              <a:ea typeface="Times New Roman"/>
              <a:cs typeface="Times New Roman"/>
              <a:sym typeface="Times New Roman"/>
            </a:endParaRPr>
          </a:p>
        </p:txBody>
      </p:sp>
      <p:sp>
        <p:nvSpPr>
          <p:cNvPr id="102" name="Google Shape;102;p16"/>
          <p:cNvSpPr txBox="1"/>
          <p:nvPr/>
        </p:nvSpPr>
        <p:spPr>
          <a:xfrm>
            <a:off x="8863725"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3</a:t>
            </a:r>
            <a:endParaRPr>
              <a:solidFill>
                <a:schemeClr val="lt1"/>
              </a:solidFill>
              <a:latin typeface="Times New Roman"/>
              <a:ea typeface="Times New Roman"/>
              <a:cs typeface="Times New Roman"/>
              <a:sym typeface="Times New Roman"/>
            </a:endParaRPr>
          </a:p>
        </p:txBody>
      </p:sp>
      <p:pic>
        <p:nvPicPr>
          <p:cNvPr id="103" name="Google Shape;103;p16"/>
          <p:cNvPicPr preferRelativeResize="0"/>
          <p:nvPr/>
        </p:nvPicPr>
        <p:blipFill>
          <a:blip r:embed="rId7">
            <a:alphaModFix/>
          </a:blip>
          <a:stretch>
            <a:fillRect/>
          </a:stretch>
        </p:blipFill>
        <p:spPr>
          <a:xfrm>
            <a:off x="268548" y="2864225"/>
            <a:ext cx="3717414" cy="1925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p:nvPr/>
        </p:nvSpPr>
        <p:spPr>
          <a:xfrm>
            <a:off x="6300075" y="791850"/>
            <a:ext cx="2423400" cy="1822200"/>
          </a:xfrm>
          <a:prstGeom prst="rect">
            <a:avLst/>
          </a:prstGeom>
          <a:solidFill>
            <a:srgbClr val="CC0000"/>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Initial</a:t>
            </a:r>
            <a:r>
              <a:rPr b="1" lang="en" sz="1600">
                <a:solidFill>
                  <a:schemeClr val="lt1"/>
                </a:solidFill>
                <a:latin typeface="Times New Roman"/>
                <a:ea typeface="Times New Roman"/>
                <a:cs typeface="Times New Roman"/>
                <a:sym typeface="Times New Roman"/>
              </a:rPr>
              <a:t> Situation</a:t>
            </a:r>
            <a:endParaRPr b="1" sz="16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500">
                <a:solidFill>
                  <a:schemeClr val="lt1"/>
                </a:solidFill>
                <a:latin typeface="Times New Roman"/>
                <a:ea typeface="Times New Roman"/>
                <a:cs typeface="Times New Roman"/>
                <a:sym typeface="Times New Roman"/>
              </a:rPr>
              <a:t>Netflix is a large competitor in a highly </a:t>
            </a:r>
            <a:r>
              <a:rPr lang="en" sz="1500">
                <a:solidFill>
                  <a:schemeClr val="lt1"/>
                </a:solidFill>
                <a:latin typeface="Times New Roman"/>
                <a:ea typeface="Times New Roman"/>
                <a:cs typeface="Times New Roman"/>
                <a:sym typeface="Times New Roman"/>
              </a:rPr>
              <a:t>competitive</a:t>
            </a:r>
            <a:r>
              <a:rPr lang="en" sz="1500">
                <a:solidFill>
                  <a:schemeClr val="lt1"/>
                </a:solidFill>
                <a:latin typeface="Times New Roman"/>
                <a:ea typeface="Times New Roman"/>
                <a:cs typeface="Times New Roman"/>
                <a:sym typeface="Times New Roman"/>
              </a:rPr>
              <a:t> market. They are </a:t>
            </a:r>
            <a:r>
              <a:rPr lang="en" sz="1500">
                <a:solidFill>
                  <a:schemeClr val="lt1"/>
                </a:solidFill>
                <a:latin typeface="Times New Roman"/>
                <a:ea typeface="Times New Roman"/>
                <a:cs typeface="Times New Roman"/>
                <a:sym typeface="Times New Roman"/>
              </a:rPr>
              <a:t>currently</a:t>
            </a:r>
            <a:r>
              <a:rPr lang="en" sz="1500">
                <a:solidFill>
                  <a:schemeClr val="lt1"/>
                </a:solidFill>
                <a:latin typeface="Times New Roman"/>
                <a:ea typeface="Times New Roman"/>
                <a:cs typeface="Times New Roman"/>
                <a:sym typeface="Times New Roman"/>
              </a:rPr>
              <a:t> decreasing in market share and losing popularity </a:t>
            </a:r>
            <a:r>
              <a:rPr lang="en" sz="1500">
                <a:solidFill>
                  <a:schemeClr val="lt1"/>
                </a:solidFill>
                <a:latin typeface="Times New Roman"/>
                <a:ea typeface="Times New Roman"/>
                <a:cs typeface="Times New Roman"/>
                <a:sym typeface="Times New Roman"/>
              </a:rPr>
              <a:t>among</a:t>
            </a:r>
            <a:r>
              <a:rPr lang="en" sz="1500">
                <a:solidFill>
                  <a:schemeClr val="lt1"/>
                </a:solidFill>
                <a:latin typeface="Times New Roman"/>
                <a:ea typeface="Times New Roman"/>
                <a:cs typeface="Times New Roman"/>
                <a:sym typeface="Times New Roman"/>
              </a:rPr>
              <a:t> consumers.</a:t>
            </a:r>
            <a:r>
              <a:rPr b="1" lang="en">
                <a:solidFill>
                  <a:schemeClr val="lt1"/>
                </a:solidFill>
                <a:latin typeface="Times New Roman"/>
                <a:ea typeface="Times New Roman"/>
                <a:cs typeface="Times New Roman"/>
                <a:sym typeface="Times New Roman"/>
              </a:rPr>
              <a:t> </a:t>
            </a:r>
            <a:endParaRPr b="1">
              <a:solidFill>
                <a:schemeClr val="lt1"/>
              </a:solidFill>
              <a:latin typeface="Times New Roman"/>
              <a:ea typeface="Times New Roman"/>
              <a:cs typeface="Times New Roman"/>
              <a:sym typeface="Times New Roman"/>
            </a:endParaRPr>
          </a:p>
        </p:txBody>
      </p:sp>
      <p:grpSp>
        <p:nvGrpSpPr>
          <p:cNvPr id="109" name="Google Shape;109;p17"/>
          <p:cNvGrpSpPr/>
          <p:nvPr/>
        </p:nvGrpSpPr>
        <p:grpSpPr>
          <a:xfrm>
            <a:off x="530453" y="650799"/>
            <a:ext cx="4886016" cy="2894107"/>
            <a:chOff x="152400" y="1170125"/>
            <a:chExt cx="5345751" cy="2912749"/>
          </a:xfrm>
        </p:grpSpPr>
        <p:pic>
          <p:nvPicPr>
            <p:cNvPr id="110" name="Google Shape;110;p17"/>
            <p:cNvPicPr preferRelativeResize="0"/>
            <p:nvPr/>
          </p:nvPicPr>
          <p:blipFill>
            <a:blip r:embed="rId3">
              <a:alphaModFix/>
            </a:blip>
            <a:stretch>
              <a:fillRect/>
            </a:stretch>
          </p:blipFill>
          <p:spPr>
            <a:xfrm>
              <a:off x="152400" y="1170125"/>
              <a:ext cx="5345751" cy="2912749"/>
            </a:xfrm>
            <a:prstGeom prst="rect">
              <a:avLst/>
            </a:prstGeom>
            <a:noFill/>
            <a:ln>
              <a:noFill/>
            </a:ln>
          </p:spPr>
        </p:pic>
        <p:pic>
          <p:nvPicPr>
            <p:cNvPr id="111" name="Google Shape;111;p17"/>
            <p:cNvPicPr preferRelativeResize="0"/>
            <p:nvPr/>
          </p:nvPicPr>
          <p:blipFill>
            <a:blip r:embed="rId4">
              <a:alphaModFix/>
            </a:blip>
            <a:stretch>
              <a:fillRect/>
            </a:stretch>
          </p:blipFill>
          <p:spPr>
            <a:xfrm>
              <a:off x="4884825" y="1673750"/>
              <a:ext cx="470600" cy="1472125"/>
            </a:xfrm>
            <a:prstGeom prst="rect">
              <a:avLst/>
            </a:prstGeom>
            <a:noFill/>
            <a:ln>
              <a:noFill/>
            </a:ln>
          </p:spPr>
        </p:pic>
      </p:grpSp>
      <p:sp>
        <p:nvSpPr>
          <p:cNvPr id="112" name="Google Shape;112;p17"/>
          <p:cNvSpPr/>
          <p:nvPr/>
        </p:nvSpPr>
        <p:spPr>
          <a:xfrm>
            <a:off x="6300075" y="2947875"/>
            <a:ext cx="2423400" cy="1405800"/>
          </a:xfrm>
          <a:prstGeom prst="rect">
            <a:avLst/>
          </a:prstGeom>
          <a:solidFill>
            <a:srgbClr val="CC0000"/>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Disturbing </a:t>
            </a:r>
            <a:r>
              <a:rPr b="1" lang="en" sz="1600">
                <a:solidFill>
                  <a:schemeClr val="lt1"/>
                </a:solidFill>
                <a:latin typeface="Times New Roman"/>
                <a:ea typeface="Times New Roman"/>
                <a:cs typeface="Times New Roman"/>
                <a:sym typeface="Times New Roman"/>
              </a:rPr>
              <a:t> Event</a:t>
            </a:r>
            <a:endParaRPr b="1" sz="16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500">
                <a:solidFill>
                  <a:schemeClr val="lt1"/>
                </a:solidFill>
                <a:latin typeface="Times New Roman"/>
                <a:ea typeface="Times New Roman"/>
                <a:cs typeface="Times New Roman"/>
                <a:sym typeface="Times New Roman"/>
              </a:rPr>
              <a:t>Major entrants into the streaming industry. Release of major competitor (Disney+) in late 2019. </a:t>
            </a:r>
            <a:endParaRPr b="1" sz="1500">
              <a:solidFill>
                <a:schemeClr val="lt1"/>
              </a:solidFill>
              <a:latin typeface="Times New Roman"/>
              <a:ea typeface="Times New Roman"/>
              <a:cs typeface="Times New Roman"/>
              <a:sym typeface="Times New Roman"/>
            </a:endParaRPr>
          </a:p>
        </p:txBody>
      </p:sp>
      <p:grpSp>
        <p:nvGrpSpPr>
          <p:cNvPr id="113" name="Google Shape;113;p17"/>
          <p:cNvGrpSpPr/>
          <p:nvPr/>
        </p:nvGrpSpPr>
        <p:grpSpPr>
          <a:xfrm>
            <a:off x="295250" y="3816100"/>
            <a:ext cx="5356425" cy="1119000"/>
            <a:chOff x="295250" y="3816100"/>
            <a:chExt cx="5356425" cy="1119000"/>
          </a:xfrm>
        </p:grpSpPr>
        <p:sp>
          <p:nvSpPr>
            <p:cNvPr id="114" name="Google Shape;114;p17"/>
            <p:cNvSpPr/>
            <p:nvPr/>
          </p:nvSpPr>
          <p:spPr>
            <a:xfrm>
              <a:off x="3259175" y="3816100"/>
              <a:ext cx="2392500" cy="1119000"/>
            </a:xfrm>
            <a:prstGeom prst="rect">
              <a:avLst/>
            </a:prstGeom>
            <a:solidFill>
              <a:srgbClr val="CC0000"/>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Undesired Result</a:t>
              </a:r>
              <a:endParaRPr b="1" sz="1600">
                <a:solidFill>
                  <a:schemeClr val="lt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500">
                  <a:solidFill>
                    <a:schemeClr val="lt1"/>
                  </a:solidFill>
                  <a:latin typeface="Times New Roman"/>
                  <a:ea typeface="Times New Roman"/>
                  <a:cs typeface="Times New Roman"/>
                  <a:sym typeface="Times New Roman"/>
                </a:rPr>
                <a:t>Continue to lose subscribers and market share to other competitors</a:t>
              </a:r>
              <a:endParaRPr b="1">
                <a:solidFill>
                  <a:schemeClr val="lt1"/>
                </a:solidFill>
                <a:latin typeface="Times New Roman"/>
                <a:ea typeface="Times New Roman"/>
                <a:cs typeface="Times New Roman"/>
                <a:sym typeface="Times New Roman"/>
              </a:endParaRPr>
            </a:p>
          </p:txBody>
        </p:sp>
        <p:sp>
          <p:nvSpPr>
            <p:cNvPr id="115" name="Google Shape;115;p17"/>
            <p:cNvSpPr/>
            <p:nvPr/>
          </p:nvSpPr>
          <p:spPr>
            <a:xfrm>
              <a:off x="295250" y="3816100"/>
              <a:ext cx="2392500" cy="1119000"/>
            </a:xfrm>
            <a:prstGeom prst="rect">
              <a:avLst/>
            </a:prstGeom>
            <a:solidFill>
              <a:srgbClr val="CC0000"/>
            </a:solidFill>
            <a:ln cap="flat" cmpd="sng" w="38100">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Desired Result</a:t>
              </a:r>
              <a:endParaRPr b="1" sz="1600">
                <a:solidFill>
                  <a:schemeClr val="lt1"/>
                </a:solidFill>
                <a:latin typeface="Times New Roman"/>
                <a:ea typeface="Times New Roman"/>
                <a:cs typeface="Times New Roman"/>
                <a:sym typeface="Times New Roman"/>
              </a:endParaRPr>
            </a:p>
            <a:p>
              <a:pPr indent="0" lvl="0" marL="0" rtl="0" algn="ctr">
                <a:spcBef>
                  <a:spcPts val="0"/>
                </a:spcBef>
                <a:spcAft>
                  <a:spcPts val="0"/>
                </a:spcAft>
                <a:buNone/>
              </a:pPr>
              <a:r>
                <a:rPr lang="en" sz="1500">
                  <a:solidFill>
                    <a:schemeClr val="lt1"/>
                  </a:solidFill>
                  <a:latin typeface="Times New Roman"/>
                  <a:ea typeface="Times New Roman"/>
                  <a:cs typeface="Times New Roman"/>
                  <a:sym typeface="Times New Roman"/>
                </a:rPr>
                <a:t>Increase market share by 15% and get back to market dominance </a:t>
              </a:r>
              <a:endParaRPr b="1" sz="1600">
                <a:solidFill>
                  <a:schemeClr val="lt1"/>
                </a:solidFill>
                <a:latin typeface="Times New Roman"/>
                <a:ea typeface="Times New Roman"/>
                <a:cs typeface="Times New Roman"/>
                <a:sym typeface="Times New Roman"/>
              </a:endParaRPr>
            </a:p>
          </p:txBody>
        </p:sp>
      </p:grpSp>
      <p:sp>
        <p:nvSpPr>
          <p:cNvPr id="116" name="Google Shape;116;p17"/>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4</a:t>
            </a:r>
            <a:endParaRPr>
              <a:solidFill>
                <a:schemeClr val="lt1"/>
              </a:solidFill>
              <a:latin typeface="Times New Roman"/>
              <a:ea typeface="Times New Roman"/>
              <a:cs typeface="Times New Roman"/>
              <a:sym typeface="Times New Roman"/>
            </a:endParaRPr>
          </a:p>
        </p:txBody>
      </p:sp>
      <p:sp>
        <p:nvSpPr>
          <p:cNvPr id="117" name="Google Shape;117;p17"/>
          <p:cNvSpPr txBox="1"/>
          <p:nvPr/>
        </p:nvSpPr>
        <p:spPr>
          <a:xfrm>
            <a:off x="420450" y="101525"/>
            <a:ext cx="8303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latin typeface="Times New Roman"/>
                <a:ea typeface="Times New Roman"/>
                <a:cs typeface="Times New Roman"/>
                <a:sym typeface="Times New Roman"/>
              </a:rPr>
              <a:t>Netflix needs to </a:t>
            </a:r>
            <a:r>
              <a:rPr b="1" lang="en" sz="1800">
                <a:solidFill>
                  <a:schemeClr val="lt1"/>
                </a:solidFill>
                <a:latin typeface="Times New Roman"/>
                <a:ea typeface="Times New Roman"/>
                <a:cs typeface="Times New Roman"/>
                <a:sym typeface="Times New Roman"/>
              </a:rPr>
              <a:t>recapture</a:t>
            </a:r>
            <a:r>
              <a:rPr b="1" lang="en" sz="1800">
                <a:solidFill>
                  <a:schemeClr val="lt1"/>
                </a:solidFill>
                <a:latin typeface="Times New Roman"/>
                <a:ea typeface="Times New Roman"/>
                <a:cs typeface="Times New Roman"/>
                <a:sym typeface="Times New Roman"/>
              </a:rPr>
              <a:t> lost market share and better compete with other services</a:t>
            </a:r>
            <a:endParaRPr b="1" sz="1800">
              <a:solidFill>
                <a:schemeClr val="lt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p:nvPr/>
        </p:nvSpPr>
        <p:spPr>
          <a:xfrm>
            <a:off x="578175" y="2565239"/>
            <a:ext cx="922200" cy="437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Users</a:t>
            </a:r>
            <a:endParaRPr b="1" sz="1200">
              <a:solidFill>
                <a:schemeClr val="dk1"/>
              </a:solidFill>
              <a:latin typeface="Times New Roman"/>
              <a:ea typeface="Times New Roman"/>
              <a:cs typeface="Times New Roman"/>
              <a:sym typeface="Times New Roman"/>
            </a:endParaRPr>
          </a:p>
        </p:txBody>
      </p:sp>
      <p:sp>
        <p:nvSpPr>
          <p:cNvPr id="123" name="Google Shape;123;p18"/>
          <p:cNvSpPr/>
          <p:nvPr/>
        </p:nvSpPr>
        <p:spPr>
          <a:xfrm>
            <a:off x="2106285" y="4032779"/>
            <a:ext cx="981000" cy="4203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Basic</a:t>
            </a:r>
            <a:endParaRPr b="1" sz="1200">
              <a:solidFill>
                <a:schemeClr val="dk1"/>
              </a:solidFill>
              <a:latin typeface="Times New Roman"/>
              <a:ea typeface="Times New Roman"/>
              <a:cs typeface="Times New Roman"/>
              <a:sym typeface="Times New Roman"/>
            </a:endParaRPr>
          </a:p>
        </p:txBody>
      </p:sp>
      <p:sp>
        <p:nvSpPr>
          <p:cNvPr id="124" name="Google Shape;124;p18"/>
          <p:cNvSpPr/>
          <p:nvPr/>
        </p:nvSpPr>
        <p:spPr>
          <a:xfrm>
            <a:off x="2106293" y="1114412"/>
            <a:ext cx="981000" cy="4203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Premium</a:t>
            </a:r>
            <a:endParaRPr b="1" sz="1200">
              <a:solidFill>
                <a:schemeClr val="dk1"/>
              </a:solidFill>
              <a:latin typeface="Times New Roman"/>
              <a:ea typeface="Times New Roman"/>
              <a:cs typeface="Times New Roman"/>
              <a:sym typeface="Times New Roman"/>
            </a:endParaRPr>
          </a:p>
        </p:txBody>
      </p:sp>
      <p:sp>
        <p:nvSpPr>
          <p:cNvPr id="125" name="Google Shape;125;p18"/>
          <p:cNvSpPr/>
          <p:nvPr/>
        </p:nvSpPr>
        <p:spPr>
          <a:xfrm>
            <a:off x="2106293" y="2573595"/>
            <a:ext cx="981000" cy="4203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Standard</a:t>
            </a:r>
            <a:endParaRPr b="1" sz="1200">
              <a:solidFill>
                <a:schemeClr val="dk1"/>
              </a:solidFill>
              <a:latin typeface="Times New Roman"/>
              <a:ea typeface="Times New Roman"/>
              <a:cs typeface="Times New Roman"/>
              <a:sym typeface="Times New Roman"/>
            </a:endParaRPr>
          </a:p>
        </p:txBody>
      </p:sp>
      <p:cxnSp>
        <p:nvCxnSpPr>
          <p:cNvPr id="126" name="Google Shape;126;p18"/>
          <p:cNvCxnSpPr>
            <a:stCxn id="122" idx="3"/>
            <a:endCxn id="124" idx="1"/>
          </p:cNvCxnSpPr>
          <p:nvPr/>
        </p:nvCxnSpPr>
        <p:spPr>
          <a:xfrm flipH="1" rot="10800000">
            <a:off x="1500375" y="1324589"/>
            <a:ext cx="606000" cy="1459200"/>
          </a:xfrm>
          <a:prstGeom prst="bentConnector3">
            <a:avLst>
              <a:gd fmla="val 49991" name="adj1"/>
            </a:avLst>
          </a:prstGeom>
          <a:noFill/>
          <a:ln cap="flat" cmpd="sng" w="28575">
            <a:solidFill>
              <a:srgbClr val="CC0000"/>
            </a:solidFill>
            <a:prstDash val="solid"/>
            <a:round/>
            <a:headEnd len="med" w="med" type="none"/>
            <a:tailEnd len="med" w="med" type="none"/>
          </a:ln>
        </p:spPr>
      </p:cxnSp>
      <p:cxnSp>
        <p:nvCxnSpPr>
          <p:cNvPr id="127" name="Google Shape;127;p18"/>
          <p:cNvCxnSpPr>
            <a:stCxn id="122" idx="3"/>
            <a:endCxn id="123" idx="1"/>
          </p:cNvCxnSpPr>
          <p:nvPr/>
        </p:nvCxnSpPr>
        <p:spPr>
          <a:xfrm>
            <a:off x="1500375" y="2783789"/>
            <a:ext cx="606000" cy="1459200"/>
          </a:xfrm>
          <a:prstGeom prst="bentConnector3">
            <a:avLst>
              <a:gd fmla="val 49990" name="adj1"/>
            </a:avLst>
          </a:prstGeom>
          <a:noFill/>
          <a:ln cap="flat" cmpd="sng" w="28575">
            <a:solidFill>
              <a:srgbClr val="CC0000"/>
            </a:solidFill>
            <a:prstDash val="solid"/>
            <a:round/>
            <a:headEnd len="med" w="med" type="none"/>
            <a:tailEnd len="med" w="med" type="none"/>
          </a:ln>
        </p:spPr>
      </p:cxnSp>
      <p:cxnSp>
        <p:nvCxnSpPr>
          <p:cNvPr id="128" name="Google Shape;128;p18"/>
          <p:cNvCxnSpPr>
            <a:stCxn id="122" idx="3"/>
            <a:endCxn id="125" idx="1"/>
          </p:cNvCxnSpPr>
          <p:nvPr/>
        </p:nvCxnSpPr>
        <p:spPr>
          <a:xfrm>
            <a:off x="1500375" y="2783789"/>
            <a:ext cx="606000" cy="0"/>
          </a:xfrm>
          <a:prstGeom prst="straightConnector1">
            <a:avLst/>
          </a:prstGeom>
          <a:noFill/>
          <a:ln cap="flat" cmpd="sng" w="28575">
            <a:solidFill>
              <a:srgbClr val="CC0000"/>
            </a:solidFill>
            <a:prstDash val="solid"/>
            <a:round/>
            <a:headEnd len="med" w="med" type="none"/>
            <a:tailEnd len="med" w="med" type="none"/>
          </a:ln>
        </p:spPr>
      </p:cxnSp>
      <p:sp>
        <p:nvSpPr>
          <p:cNvPr id="129" name="Google Shape;129;p18"/>
          <p:cNvSpPr/>
          <p:nvPr/>
        </p:nvSpPr>
        <p:spPr>
          <a:xfrm>
            <a:off x="4762459" y="632900"/>
            <a:ext cx="850500" cy="2625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Monthly</a:t>
            </a:r>
            <a:endParaRPr b="1" sz="1200">
              <a:solidFill>
                <a:schemeClr val="lt1"/>
              </a:solidFill>
              <a:latin typeface="Times New Roman"/>
              <a:ea typeface="Times New Roman"/>
              <a:cs typeface="Times New Roman"/>
              <a:sym typeface="Times New Roman"/>
            </a:endParaRPr>
          </a:p>
        </p:txBody>
      </p:sp>
      <p:sp>
        <p:nvSpPr>
          <p:cNvPr id="130" name="Google Shape;130;p18"/>
          <p:cNvSpPr/>
          <p:nvPr/>
        </p:nvSpPr>
        <p:spPr>
          <a:xfrm>
            <a:off x="3511931" y="1537089"/>
            <a:ext cx="922200" cy="3009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Family</a:t>
            </a:r>
            <a:endParaRPr b="1" sz="1200">
              <a:solidFill>
                <a:schemeClr val="dk1"/>
              </a:solidFill>
              <a:latin typeface="Times New Roman"/>
              <a:ea typeface="Times New Roman"/>
              <a:cs typeface="Times New Roman"/>
              <a:sym typeface="Times New Roman"/>
            </a:endParaRPr>
          </a:p>
        </p:txBody>
      </p:sp>
      <p:sp>
        <p:nvSpPr>
          <p:cNvPr id="131" name="Google Shape;131;p18"/>
          <p:cNvSpPr/>
          <p:nvPr/>
        </p:nvSpPr>
        <p:spPr>
          <a:xfrm>
            <a:off x="3511918" y="802807"/>
            <a:ext cx="922200" cy="3009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Individuals</a:t>
            </a:r>
            <a:endParaRPr b="1" sz="1200">
              <a:solidFill>
                <a:schemeClr val="lt1"/>
              </a:solidFill>
              <a:latin typeface="Times New Roman"/>
              <a:ea typeface="Times New Roman"/>
              <a:cs typeface="Times New Roman"/>
              <a:sym typeface="Times New Roman"/>
            </a:endParaRPr>
          </a:p>
        </p:txBody>
      </p:sp>
      <p:sp>
        <p:nvSpPr>
          <p:cNvPr id="132" name="Google Shape;132;p18"/>
          <p:cNvSpPr/>
          <p:nvPr/>
        </p:nvSpPr>
        <p:spPr>
          <a:xfrm>
            <a:off x="4762459" y="1001070"/>
            <a:ext cx="850500" cy="2625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Annually</a:t>
            </a:r>
            <a:endParaRPr b="1" sz="1200">
              <a:solidFill>
                <a:schemeClr val="lt1"/>
              </a:solidFill>
              <a:latin typeface="Times New Roman"/>
              <a:ea typeface="Times New Roman"/>
              <a:cs typeface="Times New Roman"/>
              <a:sym typeface="Times New Roman"/>
            </a:endParaRPr>
          </a:p>
        </p:txBody>
      </p:sp>
      <p:sp>
        <p:nvSpPr>
          <p:cNvPr id="133" name="Google Shape;133;p18"/>
          <p:cNvSpPr/>
          <p:nvPr/>
        </p:nvSpPr>
        <p:spPr>
          <a:xfrm>
            <a:off x="4762459" y="1369240"/>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Monthly</a:t>
            </a:r>
            <a:endParaRPr b="1" sz="1200">
              <a:solidFill>
                <a:schemeClr val="dk1"/>
              </a:solidFill>
              <a:latin typeface="Times New Roman"/>
              <a:ea typeface="Times New Roman"/>
              <a:cs typeface="Times New Roman"/>
              <a:sym typeface="Times New Roman"/>
            </a:endParaRPr>
          </a:p>
        </p:txBody>
      </p:sp>
      <p:sp>
        <p:nvSpPr>
          <p:cNvPr id="134" name="Google Shape;134;p18"/>
          <p:cNvSpPr/>
          <p:nvPr/>
        </p:nvSpPr>
        <p:spPr>
          <a:xfrm>
            <a:off x="4762459" y="1737410"/>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Annually</a:t>
            </a:r>
            <a:endParaRPr b="1" sz="1200">
              <a:solidFill>
                <a:schemeClr val="dk1"/>
              </a:solidFill>
              <a:latin typeface="Times New Roman"/>
              <a:ea typeface="Times New Roman"/>
              <a:cs typeface="Times New Roman"/>
              <a:sym typeface="Times New Roman"/>
            </a:endParaRPr>
          </a:p>
        </p:txBody>
      </p:sp>
      <p:sp>
        <p:nvSpPr>
          <p:cNvPr id="135" name="Google Shape;135;p18"/>
          <p:cNvSpPr/>
          <p:nvPr/>
        </p:nvSpPr>
        <p:spPr>
          <a:xfrm>
            <a:off x="4762459" y="2105580"/>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Monthly</a:t>
            </a:r>
            <a:endParaRPr b="1" sz="1200">
              <a:solidFill>
                <a:schemeClr val="dk1"/>
              </a:solidFill>
              <a:latin typeface="Times New Roman"/>
              <a:ea typeface="Times New Roman"/>
              <a:cs typeface="Times New Roman"/>
              <a:sym typeface="Times New Roman"/>
            </a:endParaRPr>
          </a:p>
        </p:txBody>
      </p:sp>
      <p:sp>
        <p:nvSpPr>
          <p:cNvPr id="136" name="Google Shape;136;p18"/>
          <p:cNvSpPr/>
          <p:nvPr/>
        </p:nvSpPr>
        <p:spPr>
          <a:xfrm>
            <a:off x="3511931" y="3005651"/>
            <a:ext cx="922200" cy="3009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Family</a:t>
            </a:r>
            <a:endParaRPr b="1" sz="1200">
              <a:solidFill>
                <a:schemeClr val="dk1"/>
              </a:solidFill>
              <a:latin typeface="Times New Roman"/>
              <a:ea typeface="Times New Roman"/>
              <a:cs typeface="Times New Roman"/>
              <a:sym typeface="Times New Roman"/>
            </a:endParaRPr>
          </a:p>
        </p:txBody>
      </p:sp>
      <p:sp>
        <p:nvSpPr>
          <p:cNvPr id="137" name="Google Shape;137;p18"/>
          <p:cNvSpPr/>
          <p:nvPr/>
        </p:nvSpPr>
        <p:spPr>
          <a:xfrm>
            <a:off x="3511918" y="2271370"/>
            <a:ext cx="922200" cy="3009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Individuals</a:t>
            </a:r>
            <a:endParaRPr b="1" sz="1200">
              <a:solidFill>
                <a:schemeClr val="dk1"/>
              </a:solidFill>
              <a:latin typeface="Times New Roman"/>
              <a:ea typeface="Times New Roman"/>
              <a:cs typeface="Times New Roman"/>
              <a:sym typeface="Times New Roman"/>
            </a:endParaRPr>
          </a:p>
        </p:txBody>
      </p:sp>
      <p:sp>
        <p:nvSpPr>
          <p:cNvPr id="138" name="Google Shape;138;p18"/>
          <p:cNvSpPr/>
          <p:nvPr/>
        </p:nvSpPr>
        <p:spPr>
          <a:xfrm>
            <a:off x="4762459" y="2473751"/>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Annually</a:t>
            </a:r>
            <a:endParaRPr b="1" sz="1200">
              <a:solidFill>
                <a:schemeClr val="dk1"/>
              </a:solidFill>
              <a:latin typeface="Times New Roman"/>
              <a:ea typeface="Times New Roman"/>
              <a:cs typeface="Times New Roman"/>
              <a:sym typeface="Times New Roman"/>
            </a:endParaRPr>
          </a:p>
        </p:txBody>
      </p:sp>
      <p:sp>
        <p:nvSpPr>
          <p:cNvPr id="139" name="Google Shape;139;p18"/>
          <p:cNvSpPr/>
          <p:nvPr/>
        </p:nvSpPr>
        <p:spPr>
          <a:xfrm>
            <a:off x="4762459" y="2841921"/>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Monthly</a:t>
            </a:r>
            <a:endParaRPr b="1" sz="1200">
              <a:solidFill>
                <a:schemeClr val="dk1"/>
              </a:solidFill>
              <a:latin typeface="Times New Roman"/>
              <a:ea typeface="Times New Roman"/>
              <a:cs typeface="Times New Roman"/>
              <a:sym typeface="Times New Roman"/>
            </a:endParaRPr>
          </a:p>
        </p:txBody>
      </p:sp>
      <p:sp>
        <p:nvSpPr>
          <p:cNvPr id="140" name="Google Shape;140;p18"/>
          <p:cNvSpPr/>
          <p:nvPr/>
        </p:nvSpPr>
        <p:spPr>
          <a:xfrm>
            <a:off x="4762459" y="3210091"/>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Annually</a:t>
            </a:r>
            <a:endParaRPr b="1" sz="1200">
              <a:solidFill>
                <a:schemeClr val="dk1"/>
              </a:solidFill>
              <a:latin typeface="Times New Roman"/>
              <a:ea typeface="Times New Roman"/>
              <a:cs typeface="Times New Roman"/>
              <a:sym typeface="Times New Roman"/>
            </a:endParaRPr>
          </a:p>
        </p:txBody>
      </p:sp>
      <p:sp>
        <p:nvSpPr>
          <p:cNvPr id="141" name="Google Shape;141;p18"/>
          <p:cNvSpPr/>
          <p:nvPr/>
        </p:nvSpPr>
        <p:spPr>
          <a:xfrm>
            <a:off x="4762459" y="3578261"/>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Monthly</a:t>
            </a:r>
            <a:endParaRPr b="1" sz="1200">
              <a:solidFill>
                <a:schemeClr val="dk1"/>
              </a:solidFill>
              <a:latin typeface="Times New Roman"/>
              <a:ea typeface="Times New Roman"/>
              <a:cs typeface="Times New Roman"/>
              <a:sym typeface="Times New Roman"/>
            </a:endParaRPr>
          </a:p>
        </p:txBody>
      </p:sp>
      <p:sp>
        <p:nvSpPr>
          <p:cNvPr id="142" name="Google Shape;142;p18"/>
          <p:cNvSpPr/>
          <p:nvPr/>
        </p:nvSpPr>
        <p:spPr>
          <a:xfrm>
            <a:off x="3529693" y="4474189"/>
            <a:ext cx="922200" cy="3009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Family</a:t>
            </a:r>
            <a:endParaRPr b="1" sz="1200">
              <a:solidFill>
                <a:schemeClr val="lt1"/>
              </a:solidFill>
              <a:latin typeface="Times New Roman"/>
              <a:ea typeface="Times New Roman"/>
              <a:cs typeface="Times New Roman"/>
              <a:sym typeface="Times New Roman"/>
            </a:endParaRPr>
          </a:p>
        </p:txBody>
      </p:sp>
      <p:sp>
        <p:nvSpPr>
          <p:cNvPr id="143" name="Google Shape;143;p18"/>
          <p:cNvSpPr/>
          <p:nvPr/>
        </p:nvSpPr>
        <p:spPr>
          <a:xfrm>
            <a:off x="3511918" y="3739932"/>
            <a:ext cx="922200" cy="3009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Individuals</a:t>
            </a:r>
            <a:endParaRPr b="1" sz="1200">
              <a:solidFill>
                <a:schemeClr val="dk1"/>
              </a:solidFill>
              <a:latin typeface="Times New Roman"/>
              <a:ea typeface="Times New Roman"/>
              <a:cs typeface="Times New Roman"/>
              <a:sym typeface="Times New Roman"/>
            </a:endParaRPr>
          </a:p>
        </p:txBody>
      </p:sp>
      <p:sp>
        <p:nvSpPr>
          <p:cNvPr id="144" name="Google Shape;144;p18"/>
          <p:cNvSpPr/>
          <p:nvPr/>
        </p:nvSpPr>
        <p:spPr>
          <a:xfrm>
            <a:off x="4762459" y="3946431"/>
            <a:ext cx="850500" cy="2625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Annually</a:t>
            </a:r>
            <a:endParaRPr b="1" sz="1200">
              <a:solidFill>
                <a:schemeClr val="dk1"/>
              </a:solidFill>
              <a:latin typeface="Times New Roman"/>
              <a:ea typeface="Times New Roman"/>
              <a:cs typeface="Times New Roman"/>
              <a:sym typeface="Times New Roman"/>
            </a:endParaRPr>
          </a:p>
        </p:txBody>
      </p:sp>
      <p:sp>
        <p:nvSpPr>
          <p:cNvPr id="145" name="Google Shape;145;p18"/>
          <p:cNvSpPr/>
          <p:nvPr/>
        </p:nvSpPr>
        <p:spPr>
          <a:xfrm>
            <a:off x="4762459" y="4314601"/>
            <a:ext cx="850500" cy="2625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Monthly</a:t>
            </a:r>
            <a:endParaRPr b="1" sz="1200">
              <a:solidFill>
                <a:schemeClr val="lt1"/>
              </a:solidFill>
              <a:latin typeface="Times New Roman"/>
              <a:ea typeface="Times New Roman"/>
              <a:cs typeface="Times New Roman"/>
              <a:sym typeface="Times New Roman"/>
            </a:endParaRPr>
          </a:p>
        </p:txBody>
      </p:sp>
      <p:sp>
        <p:nvSpPr>
          <p:cNvPr id="146" name="Google Shape;146;p18"/>
          <p:cNvSpPr/>
          <p:nvPr/>
        </p:nvSpPr>
        <p:spPr>
          <a:xfrm>
            <a:off x="4762446" y="4682771"/>
            <a:ext cx="850500" cy="2625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Annually</a:t>
            </a:r>
            <a:endParaRPr b="1" sz="1200">
              <a:solidFill>
                <a:schemeClr val="lt1"/>
              </a:solidFill>
              <a:latin typeface="Times New Roman"/>
              <a:ea typeface="Times New Roman"/>
              <a:cs typeface="Times New Roman"/>
              <a:sym typeface="Times New Roman"/>
            </a:endParaRPr>
          </a:p>
        </p:txBody>
      </p:sp>
      <p:cxnSp>
        <p:nvCxnSpPr>
          <p:cNvPr id="147" name="Google Shape;147;p18"/>
          <p:cNvCxnSpPr>
            <a:stCxn id="124" idx="3"/>
            <a:endCxn id="131" idx="1"/>
          </p:cNvCxnSpPr>
          <p:nvPr/>
        </p:nvCxnSpPr>
        <p:spPr>
          <a:xfrm flipH="1" rot="10800000">
            <a:off x="3087293" y="953162"/>
            <a:ext cx="424500" cy="371400"/>
          </a:xfrm>
          <a:prstGeom prst="bentConnector3">
            <a:avLst>
              <a:gd fmla="val 50006" name="adj1"/>
            </a:avLst>
          </a:prstGeom>
          <a:noFill/>
          <a:ln cap="flat" cmpd="sng" w="28575">
            <a:solidFill>
              <a:srgbClr val="CC0000"/>
            </a:solidFill>
            <a:prstDash val="solid"/>
            <a:round/>
            <a:headEnd len="med" w="med" type="none"/>
            <a:tailEnd len="med" w="med" type="none"/>
          </a:ln>
        </p:spPr>
      </p:cxnSp>
      <p:cxnSp>
        <p:nvCxnSpPr>
          <p:cNvPr id="148" name="Google Shape;148;p18"/>
          <p:cNvCxnSpPr>
            <a:stCxn id="124" idx="3"/>
            <a:endCxn id="130" idx="1"/>
          </p:cNvCxnSpPr>
          <p:nvPr/>
        </p:nvCxnSpPr>
        <p:spPr>
          <a:xfrm>
            <a:off x="3087293" y="1324562"/>
            <a:ext cx="424500" cy="363000"/>
          </a:xfrm>
          <a:prstGeom prst="bentConnector3">
            <a:avLst>
              <a:gd fmla="val 50008" name="adj1"/>
            </a:avLst>
          </a:prstGeom>
          <a:noFill/>
          <a:ln cap="flat" cmpd="sng" w="28575">
            <a:solidFill>
              <a:srgbClr val="CC0000"/>
            </a:solidFill>
            <a:prstDash val="solid"/>
            <a:round/>
            <a:headEnd len="med" w="med" type="none"/>
            <a:tailEnd len="med" w="med" type="none"/>
          </a:ln>
        </p:spPr>
      </p:cxnSp>
      <p:cxnSp>
        <p:nvCxnSpPr>
          <p:cNvPr id="149" name="Google Shape;149;p18"/>
          <p:cNvCxnSpPr>
            <a:stCxn id="125" idx="3"/>
            <a:endCxn id="137" idx="1"/>
          </p:cNvCxnSpPr>
          <p:nvPr/>
        </p:nvCxnSpPr>
        <p:spPr>
          <a:xfrm flipH="1" rot="10800000">
            <a:off x="3087293" y="2421945"/>
            <a:ext cx="424500" cy="361800"/>
          </a:xfrm>
          <a:prstGeom prst="bentConnector3">
            <a:avLst>
              <a:gd fmla="val 50006" name="adj1"/>
            </a:avLst>
          </a:prstGeom>
          <a:noFill/>
          <a:ln cap="flat" cmpd="sng" w="28575">
            <a:solidFill>
              <a:srgbClr val="CC0000"/>
            </a:solidFill>
            <a:prstDash val="solid"/>
            <a:round/>
            <a:headEnd len="med" w="med" type="none"/>
            <a:tailEnd len="med" w="med" type="none"/>
          </a:ln>
        </p:spPr>
      </p:cxnSp>
      <p:cxnSp>
        <p:nvCxnSpPr>
          <p:cNvPr id="150" name="Google Shape;150;p18"/>
          <p:cNvCxnSpPr>
            <a:stCxn id="125" idx="3"/>
            <a:endCxn id="136" idx="1"/>
          </p:cNvCxnSpPr>
          <p:nvPr/>
        </p:nvCxnSpPr>
        <p:spPr>
          <a:xfrm>
            <a:off x="3087293" y="2783745"/>
            <a:ext cx="424500" cy="372300"/>
          </a:xfrm>
          <a:prstGeom prst="bentConnector3">
            <a:avLst>
              <a:gd fmla="val 50008" name="adj1"/>
            </a:avLst>
          </a:prstGeom>
          <a:noFill/>
          <a:ln cap="flat" cmpd="sng" w="28575">
            <a:solidFill>
              <a:srgbClr val="CC0000"/>
            </a:solidFill>
            <a:prstDash val="solid"/>
            <a:round/>
            <a:headEnd len="med" w="med" type="none"/>
            <a:tailEnd len="med" w="med" type="none"/>
          </a:ln>
        </p:spPr>
      </p:cxnSp>
      <p:cxnSp>
        <p:nvCxnSpPr>
          <p:cNvPr id="151" name="Google Shape;151;p18"/>
          <p:cNvCxnSpPr>
            <a:stCxn id="123" idx="3"/>
            <a:endCxn id="143" idx="1"/>
          </p:cNvCxnSpPr>
          <p:nvPr/>
        </p:nvCxnSpPr>
        <p:spPr>
          <a:xfrm flipH="1" rot="10800000">
            <a:off x="3087285" y="3890429"/>
            <a:ext cx="424500" cy="352500"/>
          </a:xfrm>
          <a:prstGeom prst="bentConnector3">
            <a:avLst>
              <a:gd fmla="val 50007" name="adj1"/>
            </a:avLst>
          </a:prstGeom>
          <a:noFill/>
          <a:ln cap="flat" cmpd="sng" w="28575">
            <a:solidFill>
              <a:srgbClr val="CC0000"/>
            </a:solidFill>
            <a:prstDash val="solid"/>
            <a:round/>
            <a:headEnd len="med" w="med" type="none"/>
            <a:tailEnd len="med" w="med" type="none"/>
          </a:ln>
        </p:spPr>
      </p:cxnSp>
      <p:cxnSp>
        <p:nvCxnSpPr>
          <p:cNvPr id="152" name="Google Shape;152;p18"/>
          <p:cNvCxnSpPr>
            <a:stCxn id="123" idx="3"/>
            <a:endCxn id="142" idx="1"/>
          </p:cNvCxnSpPr>
          <p:nvPr/>
        </p:nvCxnSpPr>
        <p:spPr>
          <a:xfrm>
            <a:off x="3087285" y="4242929"/>
            <a:ext cx="442500" cy="381600"/>
          </a:xfrm>
          <a:prstGeom prst="bentConnector3">
            <a:avLst>
              <a:gd fmla="val 49990" name="adj1"/>
            </a:avLst>
          </a:prstGeom>
          <a:noFill/>
          <a:ln cap="flat" cmpd="sng" w="28575">
            <a:solidFill>
              <a:srgbClr val="CC0000"/>
            </a:solidFill>
            <a:prstDash val="solid"/>
            <a:round/>
            <a:headEnd len="med" w="med" type="none"/>
            <a:tailEnd len="med" w="med" type="none"/>
          </a:ln>
        </p:spPr>
      </p:cxnSp>
      <p:cxnSp>
        <p:nvCxnSpPr>
          <p:cNvPr id="153" name="Google Shape;153;p18"/>
          <p:cNvCxnSpPr>
            <a:stCxn id="131" idx="3"/>
            <a:endCxn id="129" idx="1"/>
          </p:cNvCxnSpPr>
          <p:nvPr/>
        </p:nvCxnSpPr>
        <p:spPr>
          <a:xfrm flipH="1" rot="10800000">
            <a:off x="4434118" y="764257"/>
            <a:ext cx="328200" cy="189000"/>
          </a:xfrm>
          <a:prstGeom prst="bentConnector3">
            <a:avLst>
              <a:gd fmla="val 50009" name="adj1"/>
            </a:avLst>
          </a:prstGeom>
          <a:noFill/>
          <a:ln cap="flat" cmpd="sng" w="28575">
            <a:solidFill>
              <a:schemeClr val="lt1"/>
            </a:solidFill>
            <a:prstDash val="solid"/>
            <a:round/>
            <a:headEnd len="med" w="med" type="none"/>
            <a:tailEnd len="med" w="med" type="none"/>
          </a:ln>
        </p:spPr>
      </p:cxnSp>
      <p:cxnSp>
        <p:nvCxnSpPr>
          <p:cNvPr id="154" name="Google Shape;154;p18"/>
          <p:cNvCxnSpPr>
            <a:stCxn id="131" idx="3"/>
            <a:endCxn id="132" idx="1"/>
          </p:cNvCxnSpPr>
          <p:nvPr/>
        </p:nvCxnSpPr>
        <p:spPr>
          <a:xfrm>
            <a:off x="4434118" y="953257"/>
            <a:ext cx="328200" cy="179100"/>
          </a:xfrm>
          <a:prstGeom prst="bentConnector3">
            <a:avLst>
              <a:gd fmla="val 50009" name="adj1"/>
            </a:avLst>
          </a:prstGeom>
          <a:noFill/>
          <a:ln cap="flat" cmpd="sng" w="28575">
            <a:solidFill>
              <a:schemeClr val="lt1"/>
            </a:solidFill>
            <a:prstDash val="solid"/>
            <a:round/>
            <a:headEnd len="med" w="med" type="none"/>
            <a:tailEnd len="med" w="med" type="none"/>
          </a:ln>
        </p:spPr>
      </p:cxnSp>
      <p:cxnSp>
        <p:nvCxnSpPr>
          <p:cNvPr id="155" name="Google Shape;155;p18"/>
          <p:cNvCxnSpPr>
            <a:stCxn id="130" idx="3"/>
            <a:endCxn id="133" idx="1"/>
          </p:cNvCxnSpPr>
          <p:nvPr/>
        </p:nvCxnSpPr>
        <p:spPr>
          <a:xfrm flipH="1" rot="10800000">
            <a:off x="4434131" y="1500639"/>
            <a:ext cx="328200" cy="186900"/>
          </a:xfrm>
          <a:prstGeom prst="bentConnector3">
            <a:avLst>
              <a:gd fmla="val 50007" name="adj1"/>
            </a:avLst>
          </a:prstGeom>
          <a:noFill/>
          <a:ln cap="flat" cmpd="sng" w="28575">
            <a:solidFill>
              <a:srgbClr val="CC0000"/>
            </a:solidFill>
            <a:prstDash val="solid"/>
            <a:round/>
            <a:headEnd len="med" w="med" type="none"/>
            <a:tailEnd len="med" w="med" type="none"/>
          </a:ln>
        </p:spPr>
      </p:cxnSp>
      <p:cxnSp>
        <p:nvCxnSpPr>
          <p:cNvPr id="156" name="Google Shape;156;p18"/>
          <p:cNvCxnSpPr>
            <a:stCxn id="130" idx="3"/>
            <a:endCxn id="134" idx="1"/>
          </p:cNvCxnSpPr>
          <p:nvPr/>
        </p:nvCxnSpPr>
        <p:spPr>
          <a:xfrm>
            <a:off x="4434131" y="1687539"/>
            <a:ext cx="328200" cy="181200"/>
          </a:xfrm>
          <a:prstGeom prst="bentConnector3">
            <a:avLst>
              <a:gd fmla="val 50007" name="adj1"/>
            </a:avLst>
          </a:prstGeom>
          <a:noFill/>
          <a:ln cap="flat" cmpd="sng" w="28575">
            <a:solidFill>
              <a:srgbClr val="CC0000"/>
            </a:solidFill>
            <a:prstDash val="solid"/>
            <a:round/>
            <a:headEnd len="med" w="med" type="none"/>
            <a:tailEnd len="med" w="med" type="none"/>
          </a:ln>
        </p:spPr>
      </p:cxnSp>
      <p:cxnSp>
        <p:nvCxnSpPr>
          <p:cNvPr id="157" name="Google Shape;157;p18"/>
          <p:cNvCxnSpPr>
            <a:stCxn id="137" idx="3"/>
            <a:endCxn id="135" idx="1"/>
          </p:cNvCxnSpPr>
          <p:nvPr/>
        </p:nvCxnSpPr>
        <p:spPr>
          <a:xfrm flipH="1" rot="10800000">
            <a:off x="4434118" y="2236720"/>
            <a:ext cx="328200" cy="185100"/>
          </a:xfrm>
          <a:prstGeom prst="bentConnector3">
            <a:avLst>
              <a:gd fmla="val 50009" name="adj1"/>
            </a:avLst>
          </a:prstGeom>
          <a:noFill/>
          <a:ln cap="flat" cmpd="sng" w="28575">
            <a:solidFill>
              <a:srgbClr val="CC0000"/>
            </a:solidFill>
            <a:prstDash val="solid"/>
            <a:round/>
            <a:headEnd len="med" w="med" type="none"/>
            <a:tailEnd len="med" w="med" type="none"/>
          </a:ln>
        </p:spPr>
      </p:cxnSp>
      <p:cxnSp>
        <p:nvCxnSpPr>
          <p:cNvPr id="158" name="Google Shape;158;p18"/>
          <p:cNvCxnSpPr>
            <a:stCxn id="137" idx="3"/>
            <a:endCxn id="138" idx="1"/>
          </p:cNvCxnSpPr>
          <p:nvPr/>
        </p:nvCxnSpPr>
        <p:spPr>
          <a:xfrm>
            <a:off x="4434118" y="2421820"/>
            <a:ext cx="328200" cy="183300"/>
          </a:xfrm>
          <a:prstGeom prst="bentConnector3">
            <a:avLst>
              <a:gd fmla="val 50009" name="adj1"/>
            </a:avLst>
          </a:prstGeom>
          <a:noFill/>
          <a:ln cap="flat" cmpd="sng" w="28575">
            <a:solidFill>
              <a:srgbClr val="CC0000"/>
            </a:solidFill>
            <a:prstDash val="solid"/>
            <a:round/>
            <a:headEnd len="med" w="med" type="none"/>
            <a:tailEnd len="med" w="med" type="none"/>
          </a:ln>
        </p:spPr>
      </p:cxnSp>
      <p:cxnSp>
        <p:nvCxnSpPr>
          <p:cNvPr id="159" name="Google Shape;159;p18"/>
          <p:cNvCxnSpPr>
            <a:stCxn id="136" idx="3"/>
            <a:endCxn id="139" idx="1"/>
          </p:cNvCxnSpPr>
          <p:nvPr/>
        </p:nvCxnSpPr>
        <p:spPr>
          <a:xfrm flipH="1" rot="10800000">
            <a:off x="4434131" y="2973101"/>
            <a:ext cx="328200" cy="183000"/>
          </a:xfrm>
          <a:prstGeom prst="bentConnector3">
            <a:avLst>
              <a:gd fmla="val 50007" name="adj1"/>
            </a:avLst>
          </a:prstGeom>
          <a:noFill/>
          <a:ln cap="flat" cmpd="sng" w="28575">
            <a:solidFill>
              <a:srgbClr val="CC0000"/>
            </a:solidFill>
            <a:prstDash val="solid"/>
            <a:round/>
            <a:headEnd len="med" w="med" type="none"/>
            <a:tailEnd len="med" w="med" type="none"/>
          </a:ln>
        </p:spPr>
      </p:cxnSp>
      <p:cxnSp>
        <p:nvCxnSpPr>
          <p:cNvPr id="160" name="Google Shape;160;p18"/>
          <p:cNvCxnSpPr>
            <a:stCxn id="136" idx="3"/>
            <a:endCxn id="140" idx="1"/>
          </p:cNvCxnSpPr>
          <p:nvPr/>
        </p:nvCxnSpPr>
        <p:spPr>
          <a:xfrm>
            <a:off x="4434131" y="3156101"/>
            <a:ext cx="328200" cy="185100"/>
          </a:xfrm>
          <a:prstGeom prst="bentConnector3">
            <a:avLst>
              <a:gd fmla="val 50007" name="adj1"/>
            </a:avLst>
          </a:prstGeom>
          <a:noFill/>
          <a:ln cap="flat" cmpd="sng" w="28575">
            <a:solidFill>
              <a:srgbClr val="CC0000"/>
            </a:solidFill>
            <a:prstDash val="solid"/>
            <a:round/>
            <a:headEnd len="med" w="med" type="none"/>
            <a:tailEnd len="med" w="med" type="none"/>
          </a:ln>
        </p:spPr>
      </p:cxnSp>
      <p:cxnSp>
        <p:nvCxnSpPr>
          <p:cNvPr id="161" name="Google Shape;161;p18"/>
          <p:cNvCxnSpPr>
            <a:stCxn id="143" idx="3"/>
            <a:endCxn id="141" idx="1"/>
          </p:cNvCxnSpPr>
          <p:nvPr/>
        </p:nvCxnSpPr>
        <p:spPr>
          <a:xfrm flipH="1" rot="10800000">
            <a:off x="4434118" y="3709482"/>
            <a:ext cx="328200" cy="180900"/>
          </a:xfrm>
          <a:prstGeom prst="bentConnector3">
            <a:avLst>
              <a:gd fmla="val 50009" name="adj1"/>
            </a:avLst>
          </a:prstGeom>
          <a:noFill/>
          <a:ln cap="flat" cmpd="sng" w="28575">
            <a:solidFill>
              <a:srgbClr val="CC0000"/>
            </a:solidFill>
            <a:prstDash val="solid"/>
            <a:round/>
            <a:headEnd len="med" w="med" type="none"/>
            <a:tailEnd len="med" w="med" type="none"/>
          </a:ln>
        </p:spPr>
      </p:cxnSp>
      <p:cxnSp>
        <p:nvCxnSpPr>
          <p:cNvPr id="162" name="Google Shape;162;p18"/>
          <p:cNvCxnSpPr>
            <a:stCxn id="143" idx="3"/>
            <a:endCxn id="144" idx="1"/>
          </p:cNvCxnSpPr>
          <p:nvPr/>
        </p:nvCxnSpPr>
        <p:spPr>
          <a:xfrm>
            <a:off x="4434118" y="3890382"/>
            <a:ext cx="328200" cy="187200"/>
          </a:xfrm>
          <a:prstGeom prst="bentConnector3">
            <a:avLst>
              <a:gd fmla="val 50009" name="adj1"/>
            </a:avLst>
          </a:prstGeom>
          <a:noFill/>
          <a:ln cap="flat" cmpd="sng" w="28575">
            <a:solidFill>
              <a:srgbClr val="CC0000"/>
            </a:solidFill>
            <a:prstDash val="solid"/>
            <a:round/>
            <a:headEnd len="med" w="med" type="none"/>
            <a:tailEnd len="med" w="med" type="none"/>
          </a:ln>
        </p:spPr>
      </p:cxnSp>
      <p:cxnSp>
        <p:nvCxnSpPr>
          <p:cNvPr id="163" name="Google Shape;163;p18"/>
          <p:cNvCxnSpPr>
            <a:stCxn id="142" idx="3"/>
            <a:endCxn id="145" idx="1"/>
          </p:cNvCxnSpPr>
          <p:nvPr/>
        </p:nvCxnSpPr>
        <p:spPr>
          <a:xfrm flipH="1" rot="10800000">
            <a:off x="4451893" y="4445839"/>
            <a:ext cx="310500" cy="178800"/>
          </a:xfrm>
          <a:prstGeom prst="bentConnector3">
            <a:avLst>
              <a:gd fmla="val 50011" name="adj1"/>
            </a:avLst>
          </a:prstGeom>
          <a:noFill/>
          <a:ln cap="flat" cmpd="sng" w="28575">
            <a:solidFill>
              <a:schemeClr val="lt1"/>
            </a:solidFill>
            <a:prstDash val="solid"/>
            <a:round/>
            <a:headEnd len="med" w="med" type="none"/>
            <a:tailEnd len="med" w="med" type="none"/>
          </a:ln>
        </p:spPr>
      </p:cxnSp>
      <p:cxnSp>
        <p:nvCxnSpPr>
          <p:cNvPr id="164" name="Google Shape;164;p18"/>
          <p:cNvCxnSpPr>
            <a:stCxn id="142" idx="3"/>
            <a:endCxn id="146" idx="1"/>
          </p:cNvCxnSpPr>
          <p:nvPr/>
        </p:nvCxnSpPr>
        <p:spPr>
          <a:xfrm>
            <a:off x="4451893" y="4624639"/>
            <a:ext cx="310500" cy="189300"/>
          </a:xfrm>
          <a:prstGeom prst="bentConnector3">
            <a:avLst>
              <a:gd fmla="val 50009" name="adj1"/>
            </a:avLst>
          </a:prstGeom>
          <a:noFill/>
          <a:ln cap="flat" cmpd="sng" w="28575">
            <a:solidFill>
              <a:schemeClr val="lt1"/>
            </a:solidFill>
            <a:prstDash val="solid"/>
            <a:round/>
            <a:headEnd len="med" w="med" type="none"/>
            <a:tailEnd len="med" w="med" type="none"/>
          </a:ln>
        </p:spPr>
      </p:cxnSp>
      <p:sp>
        <p:nvSpPr>
          <p:cNvPr id="165" name="Google Shape;165;p18"/>
          <p:cNvSpPr/>
          <p:nvPr/>
        </p:nvSpPr>
        <p:spPr>
          <a:xfrm>
            <a:off x="5893250" y="540487"/>
            <a:ext cx="2637000" cy="7842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Times New Roman"/>
                <a:ea typeface="Times New Roman"/>
                <a:cs typeface="Times New Roman"/>
                <a:sym typeface="Times New Roman"/>
              </a:rPr>
              <a:t>Segment has been eliminated because </a:t>
            </a:r>
            <a:r>
              <a:rPr b="1" lang="en" sz="1100">
                <a:solidFill>
                  <a:schemeClr val="lt1"/>
                </a:solidFill>
                <a:latin typeface="Times New Roman"/>
                <a:ea typeface="Times New Roman"/>
                <a:cs typeface="Times New Roman"/>
                <a:sym typeface="Times New Roman"/>
              </a:rPr>
              <a:t>individual</a:t>
            </a:r>
            <a:r>
              <a:rPr b="1" lang="en" sz="1100">
                <a:solidFill>
                  <a:schemeClr val="lt1"/>
                </a:solidFill>
                <a:latin typeface="Times New Roman"/>
                <a:ea typeface="Times New Roman"/>
                <a:cs typeface="Times New Roman"/>
                <a:sym typeface="Times New Roman"/>
              </a:rPr>
              <a:t> users will not need </a:t>
            </a:r>
            <a:r>
              <a:rPr b="1" lang="en" sz="1100">
                <a:solidFill>
                  <a:schemeClr val="lt1"/>
                </a:solidFill>
                <a:latin typeface="Times New Roman"/>
                <a:ea typeface="Times New Roman"/>
                <a:cs typeface="Times New Roman"/>
                <a:sym typeface="Times New Roman"/>
              </a:rPr>
              <a:t>multiple</a:t>
            </a:r>
            <a:r>
              <a:rPr b="1" lang="en" sz="1100">
                <a:solidFill>
                  <a:schemeClr val="lt1"/>
                </a:solidFill>
                <a:latin typeface="Times New Roman"/>
                <a:ea typeface="Times New Roman"/>
                <a:cs typeface="Times New Roman"/>
                <a:sym typeface="Times New Roman"/>
              </a:rPr>
              <a:t> screens or account and this segment is </a:t>
            </a:r>
            <a:r>
              <a:rPr b="1" lang="en" sz="1100">
                <a:solidFill>
                  <a:schemeClr val="lt1"/>
                </a:solidFill>
                <a:latin typeface="Times New Roman"/>
                <a:ea typeface="Times New Roman"/>
                <a:cs typeface="Times New Roman"/>
                <a:sym typeface="Times New Roman"/>
              </a:rPr>
              <a:t>likely</a:t>
            </a:r>
            <a:r>
              <a:rPr b="1" lang="en" sz="1100">
                <a:solidFill>
                  <a:schemeClr val="lt1"/>
                </a:solidFill>
                <a:latin typeface="Times New Roman"/>
                <a:ea typeface="Times New Roman"/>
                <a:cs typeface="Times New Roman"/>
                <a:sym typeface="Times New Roman"/>
              </a:rPr>
              <a:t> </a:t>
            </a:r>
            <a:r>
              <a:rPr b="1" lang="en" sz="1100">
                <a:solidFill>
                  <a:schemeClr val="lt1"/>
                </a:solidFill>
                <a:latin typeface="Times New Roman"/>
                <a:ea typeface="Times New Roman"/>
                <a:cs typeface="Times New Roman"/>
                <a:sym typeface="Times New Roman"/>
              </a:rPr>
              <a:t>negligible</a:t>
            </a:r>
            <a:endParaRPr b="1" sz="1100">
              <a:solidFill>
                <a:schemeClr val="lt1"/>
              </a:solidFill>
              <a:latin typeface="Times New Roman"/>
              <a:ea typeface="Times New Roman"/>
              <a:cs typeface="Times New Roman"/>
              <a:sym typeface="Times New Roman"/>
            </a:endParaRPr>
          </a:p>
        </p:txBody>
      </p:sp>
      <p:sp>
        <p:nvSpPr>
          <p:cNvPr id="166" name="Google Shape;166;p18"/>
          <p:cNvSpPr/>
          <p:nvPr/>
        </p:nvSpPr>
        <p:spPr>
          <a:xfrm>
            <a:off x="5893250" y="4232537"/>
            <a:ext cx="2637000" cy="7842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lt1"/>
                </a:solidFill>
                <a:latin typeface="Times New Roman"/>
                <a:ea typeface="Times New Roman"/>
                <a:cs typeface="Times New Roman"/>
                <a:sym typeface="Times New Roman"/>
              </a:rPr>
              <a:t>Segment has been eliminated because families will need multiple screens and accounts and this segment is </a:t>
            </a:r>
            <a:r>
              <a:rPr b="1" lang="en" sz="1100">
                <a:solidFill>
                  <a:schemeClr val="lt1"/>
                </a:solidFill>
                <a:latin typeface="Times New Roman"/>
                <a:ea typeface="Times New Roman"/>
                <a:cs typeface="Times New Roman"/>
                <a:sym typeface="Times New Roman"/>
              </a:rPr>
              <a:t>likely</a:t>
            </a:r>
            <a:r>
              <a:rPr b="1" lang="en" sz="1100">
                <a:solidFill>
                  <a:schemeClr val="lt1"/>
                </a:solidFill>
                <a:latin typeface="Times New Roman"/>
                <a:ea typeface="Times New Roman"/>
                <a:cs typeface="Times New Roman"/>
                <a:sym typeface="Times New Roman"/>
              </a:rPr>
              <a:t> negligible</a:t>
            </a:r>
            <a:endParaRPr b="1" sz="1100">
              <a:solidFill>
                <a:schemeClr val="lt1"/>
              </a:solidFill>
              <a:latin typeface="Times New Roman"/>
              <a:ea typeface="Times New Roman"/>
              <a:cs typeface="Times New Roman"/>
              <a:sym typeface="Times New Roman"/>
            </a:endParaRPr>
          </a:p>
        </p:txBody>
      </p:sp>
      <p:sp>
        <p:nvSpPr>
          <p:cNvPr id="167" name="Google Shape;167;p18"/>
          <p:cNvSpPr/>
          <p:nvPr/>
        </p:nvSpPr>
        <p:spPr>
          <a:xfrm>
            <a:off x="5857713" y="1987500"/>
            <a:ext cx="2708100" cy="15822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The standard plan is the most popular Netflix subscription.  Most netflix users share </a:t>
            </a:r>
            <a:r>
              <a:rPr b="1" lang="en" sz="1200">
                <a:solidFill>
                  <a:schemeClr val="dk1"/>
                </a:solidFill>
                <a:latin typeface="Times New Roman"/>
                <a:ea typeface="Times New Roman"/>
                <a:cs typeface="Times New Roman"/>
                <a:sym typeface="Times New Roman"/>
              </a:rPr>
              <a:t>their</a:t>
            </a:r>
            <a:r>
              <a:rPr b="1" lang="en" sz="1200">
                <a:solidFill>
                  <a:schemeClr val="dk1"/>
                </a:solidFill>
                <a:latin typeface="Times New Roman"/>
                <a:ea typeface="Times New Roman"/>
                <a:cs typeface="Times New Roman"/>
                <a:sym typeface="Times New Roman"/>
              </a:rPr>
              <a:t> accounts with others. In order to reach </a:t>
            </a:r>
            <a:r>
              <a:rPr b="1" lang="en" sz="1200">
                <a:solidFill>
                  <a:schemeClr val="dk1"/>
                </a:solidFill>
                <a:latin typeface="Times New Roman"/>
                <a:ea typeface="Times New Roman"/>
                <a:cs typeface="Times New Roman"/>
                <a:sym typeface="Times New Roman"/>
              </a:rPr>
              <a:t>the</a:t>
            </a:r>
            <a:r>
              <a:rPr b="1" lang="en" sz="12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largest segment and make a big impact, Netflix should focus their efforts on these segments. </a:t>
            </a:r>
            <a:endParaRPr b="1" sz="1200">
              <a:solidFill>
                <a:schemeClr val="dk1"/>
              </a:solidFill>
              <a:latin typeface="Times New Roman"/>
              <a:ea typeface="Times New Roman"/>
              <a:cs typeface="Times New Roman"/>
              <a:sym typeface="Times New Roman"/>
            </a:endParaRPr>
          </a:p>
        </p:txBody>
      </p:sp>
      <p:sp>
        <p:nvSpPr>
          <p:cNvPr id="168" name="Google Shape;168;p18"/>
          <p:cNvSpPr txBox="1"/>
          <p:nvPr/>
        </p:nvSpPr>
        <p:spPr>
          <a:xfrm>
            <a:off x="0" y="101525"/>
            <a:ext cx="9144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solidFill>
                  <a:schemeClr val="lt1"/>
                </a:solidFill>
                <a:latin typeface="Times New Roman"/>
                <a:ea typeface="Times New Roman"/>
                <a:cs typeface="Times New Roman"/>
                <a:sym typeface="Times New Roman"/>
              </a:rPr>
              <a:t>Segmenting customers by subscription, user type, and frequency reveals where efforts </a:t>
            </a:r>
            <a:r>
              <a:rPr b="1" lang="en" sz="1500">
                <a:solidFill>
                  <a:schemeClr val="lt1"/>
                </a:solidFill>
                <a:latin typeface="Times New Roman"/>
                <a:ea typeface="Times New Roman"/>
                <a:cs typeface="Times New Roman"/>
                <a:sym typeface="Times New Roman"/>
              </a:rPr>
              <a:t>should</a:t>
            </a:r>
            <a:r>
              <a:rPr b="1" lang="en" sz="1500">
                <a:solidFill>
                  <a:schemeClr val="lt1"/>
                </a:solidFill>
                <a:latin typeface="Times New Roman"/>
                <a:ea typeface="Times New Roman"/>
                <a:cs typeface="Times New Roman"/>
                <a:sym typeface="Times New Roman"/>
              </a:rPr>
              <a:t> be focused</a:t>
            </a:r>
            <a:endParaRPr b="1" sz="1500">
              <a:solidFill>
                <a:schemeClr val="lt1"/>
              </a:solidFill>
              <a:latin typeface="Times New Roman"/>
              <a:ea typeface="Times New Roman"/>
              <a:cs typeface="Times New Roman"/>
              <a:sym typeface="Times New Roman"/>
            </a:endParaRPr>
          </a:p>
        </p:txBody>
      </p:sp>
      <p:sp>
        <p:nvSpPr>
          <p:cNvPr id="169" name="Google Shape;169;p18"/>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5</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19"/>
          <p:cNvSpPr/>
          <p:nvPr/>
        </p:nvSpPr>
        <p:spPr>
          <a:xfrm>
            <a:off x="2434915" y="1784808"/>
            <a:ext cx="1554900" cy="337800"/>
          </a:xfrm>
          <a:prstGeom prst="rect">
            <a:avLst/>
          </a:prstGeom>
          <a:solidFill>
            <a:srgbClr val="CC0000"/>
          </a:solidFill>
          <a:ln cap="flat" cmpd="sng" w="28575">
            <a:solidFill>
              <a:schemeClr val="lt1"/>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Internal Factors</a:t>
            </a:r>
            <a:endParaRPr b="1" sz="1100">
              <a:solidFill>
                <a:srgbClr val="FFFFFF"/>
              </a:solidFill>
              <a:latin typeface="Times New Roman"/>
              <a:ea typeface="Times New Roman"/>
              <a:cs typeface="Times New Roman"/>
              <a:sym typeface="Times New Roman"/>
            </a:endParaRPr>
          </a:p>
        </p:txBody>
      </p:sp>
      <p:sp>
        <p:nvSpPr>
          <p:cNvPr id="175" name="Google Shape;175;p19"/>
          <p:cNvSpPr/>
          <p:nvPr/>
        </p:nvSpPr>
        <p:spPr>
          <a:xfrm>
            <a:off x="187563" y="2686189"/>
            <a:ext cx="1636800" cy="4293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Times New Roman"/>
                <a:ea typeface="Times New Roman"/>
                <a:cs typeface="Times New Roman"/>
                <a:sym typeface="Times New Roman"/>
              </a:rPr>
              <a:t>Decreasing Market Share</a:t>
            </a:r>
            <a:endParaRPr b="1" sz="1200">
              <a:solidFill>
                <a:srgbClr val="FFFFFF"/>
              </a:solidFill>
              <a:latin typeface="Times New Roman"/>
              <a:ea typeface="Times New Roman"/>
              <a:cs typeface="Times New Roman"/>
              <a:sym typeface="Times New Roman"/>
            </a:endParaRPr>
          </a:p>
        </p:txBody>
      </p:sp>
      <p:sp>
        <p:nvSpPr>
          <p:cNvPr id="176" name="Google Shape;176;p19"/>
          <p:cNvSpPr/>
          <p:nvPr/>
        </p:nvSpPr>
        <p:spPr>
          <a:xfrm>
            <a:off x="2434918" y="4041731"/>
            <a:ext cx="1554900" cy="3378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External Factors</a:t>
            </a:r>
            <a:endParaRPr b="1" sz="1100">
              <a:solidFill>
                <a:srgbClr val="FFFFFF"/>
              </a:solidFill>
              <a:latin typeface="Times New Roman"/>
              <a:ea typeface="Times New Roman"/>
              <a:cs typeface="Times New Roman"/>
              <a:sym typeface="Times New Roman"/>
            </a:endParaRPr>
          </a:p>
        </p:txBody>
      </p:sp>
      <p:sp>
        <p:nvSpPr>
          <p:cNvPr id="177" name="Google Shape;177;p19"/>
          <p:cNvSpPr/>
          <p:nvPr/>
        </p:nvSpPr>
        <p:spPr>
          <a:xfrm>
            <a:off x="4416591" y="3703970"/>
            <a:ext cx="1408800" cy="3378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Competitors</a:t>
            </a:r>
            <a:endParaRPr b="1" sz="1100">
              <a:solidFill>
                <a:srgbClr val="FFFFFF"/>
              </a:solidFill>
              <a:latin typeface="Times New Roman"/>
              <a:ea typeface="Times New Roman"/>
              <a:cs typeface="Times New Roman"/>
              <a:sym typeface="Times New Roman"/>
            </a:endParaRPr>
          </a:p>
        </p:txBody>
      </p:sp>
      <p:sp>
        <p:nvSpPr>
          <p:cNvPr id="178" name="Google Shape;178;p19"/>
          <p:cNvSpPr/>
          <p:nvPr/>
        </p:nvSpPr>
        <p:spPr>
          <a:xfrm>
            <a:off x="6252162" y="4044768"/>
            <a:ext cx="1554900" cy="3231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Low Differentiation </a:t>
            </a:r>
            <a:endParaRPr b="1" sz="1100">
              <a:solidFill>
                <a:srgbClr val="FFFFFF"/>
              </a:solidFill>
              <a:latin typeface="Times New Roman"/>
              <a:ea typeface="Times New Roman"/>
              <a:cs typeface="Times New Roman"/>
              <a:sym typeface="Times New Roman"/>
            </a:endParaRPr>
          </a:p>
        </p:txBody>
      </p:sp>
      <p:sp>
        <p:nvSpPr>
          <p:cNvPr id="179" name="Google Shape;179;p19"/>
          <p:cNvSpPr/>
          <p:nvPr/>
        </p:nvSpPr>
        <p:spPr>
          <a:xfrm>
            <a:off x="6252162" y="3482696"/>
            <a:ext cx="1554900" cy="323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CC0000"/>
                </a:solidFill>
                <a:latin typeface="Times New Roman"/>
                <a:ea typeface="Times New Roman"/>
                <a:cs typeface="Times New Roman"/>
                <a:sym typeface="Times New Roman"/>
              </a:rPr>
              <a:t>Relative</a:t>
            </a:r>
            <a:r>
              <a:rPr b="1" lang="en" sz="1100">
                <a:solidFill>
                  <a:srgbClr val="CC0000"/>
                </a:solidFill>
                <a:latin typeface="Times New Roman"/>
                <a:ea typeface="Times New Roman"/>
                <a:cs typeface="Times New Roman"/>
                <a:sym typeface="Times New Roman"/>
              </a:rPr>
              <a:t> </a:t>
            </a:r>
            <a:r>
              <a:rPr b="1" lang="en" sz="1100">
                <a:solidFill>
                  <a:srgbClr val="CC0000"/>
                </a:solidFill>
                <a:latin typeface="Times New Roman"/>
                <a:ea typeface="Times New Roman"/>
                <a:cs typeface="Times New Roman"/>
                <a:sym typeface="Times New Roman"/>
              </a:rPr>
              <a:t>Cost </a:t>
            </a:r>
            <a:endParaRPr b="1" sz="1100">
              <a:solidFill>
                <a:srgbClr val="CC0000"/>
              </a:solidFill>
              <a:latin typeface="Times New Roman"/>
              <a:ea typeface="Times New Roman"/>
              <a:cs typeface="Times New Roman"/>
              <a:sym typeface="Times New Roman"/>
            </a:endParaRPr>
          </a:p>
        </p:txBody>
      </p:sp>
      <p:sp>
        <p:nvSpPr>
          <p:cNvPr id="180" name="Google Shape;180;p19"/>
          <p:cNvSpPr/>
          <p:nvPr/>
        </p:nvSpPr>
        <p:spPr>
          <a:xfrm>
            <a:off x="4447485" y="928404"/>
            <a:ext cx="1347000" cy="3378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Service </a:t>
            </a:r>
            <a:endParaRPr b="1" sz="1100">
              <a:solidFill>
                <a:srgbClr val="FFFFFF"/>
              </a:solidFill>
              <a:latin typeface="Times New Roman"/>
              <a:ea typeface="Times New Roman"/>
              <a:cs typeface="Times New Roman"/>
              <a:sym typeface="Times New Roman"/>
            </a:endParaRPr>
          </a:p>
        </p:txBody>
      </p:sp>
      <p:sp>
        <p:nvSpPr>
          <p:cNvPr id="181" name="Google Shape;181;p19"/>
          <p:cNvSpPr/>
          <p:nvPr/>
        </p:nvSpPr>
        <p:spPr>
          <a:xfrm>
            <a:off x="4479009" y="2550593"/>
            <a:ext cx="1408800" cy="3378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Content </a:t>
            </a:r>
            <a:endParaRPr b="1" sz="1100">
              <a:solidFill>
                <a:srgbClr val="FFFFFF"/>
              </a:solidFill>
              <a:latin typeface="Times New Roman"/>
              <a:ea typeface="Times New Roman"/>
              <a:cs typeface="Times New Roman"/>
              <a:sym typeface="Times New Roman"/>
            </a:endParaRPr>
          </a:p>
        </p:txBody>
      </p:sp>
      <p:sp>
        <p:nvSpPr>
          <p:cNvPr id="182" name="Google Shape;182;p19"/>
          <p:cNvSpPr/>
          <p:nvPr/>
        </p:nvSpPr>
        <p:spPr>
          <a:xfrm>
            <a:off x="6252237" y="672336"/>
            <a:ext cx="1554900" cy="3231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Policies</a:t>
            </a:r>
            <a:endParaRPr b="1" sz="1100">
              <a:solidFill>
                <a:srgbClr val="FFFFFF"/>
              </a:solidFill>
              <a:latin typeface="Times New Roman"/>
              <a:ea typeface="Times New Roman"/>
              <a:cs typeface="Times New Roman"/>
              <a:sym typeface="Times New Roman"/>
            </a:endParaRPr>
          </a:p>
        </p:txBody>
      </p:sp>
      <p:sp>
        <p:nvSpPr>
          <p:cNvPr id="183" name="Google Shape;183;p19"/>
          <p:cNvSpPr/>
          <p:nvPr/>
        </p:nvSpPr>
        <p:spPr>
          <a:xfrm>
            <a:off x="6252237" y="1234408"/>
            <a:ext cx="1554900" cy="3231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Technical Issues </a:t>
            </a:r>
            <a:endParaRPr b="1" sz="1100">
              <a:solidFill>
                <a:srgbClr val="FFFFFF"/>
              </a:solidFill>
              <a:latin typeface="Times New Roman"/>
              <a:ea typeface="Times New Roman"/>
              <a:cs typeface="Times New Roman"/>
              <a:sym typeface="Times New Roman"/>
            </a:endParaRPr>
          </a:p>
        </p:txBody>
      </p:sp>
      <p:sp>
        <p:nvSpPr>
          <p:cNvPr id="184" name="Google Shape;184;p19"/>
          <p:cNvSpPr/>
          <p:nvPr/>
        </p:nvSpPr>
        <p:spPr>
          <a:xfrm>
            <a:off x="6252162" y="2358552"/>
            <a:ext cx="1554900" cy="323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CC0000"/>
                </a:solidFill>
                <a:latin typeface="Times New Roman"/>
                <a:ea typeface="Times New Roman"/>
                <a:cs typeface="Times New Roman"/>
                <a:sym typeface="Times New Roman"/>
              </a:rPr>
              <a:t>Bad</a:t>
            </a:r>
            <a:r>
              <a:rPr b="1" lang="en" sz="1100">
                <a:solidFill>
                  <a:srgbClr val="CC0000"/>
                </a:solidFill>
                <a:latin typeface="Times New Roman"/>
                <a:ea typeface="Times New Roman"/>
                <a:cs typeface="Times New Roman"/>
                <a:sym typeface="Times New Roman"/>
              </a:rPr>
              <a:t> Content </a:t>
            </a:r>
            <a:endParaRPr b="1" sz="1100">
              <a:solidFill>
                <a:srgbClr val="CC0000"/>
              </a:solidFill>
              <a:latin typeface="Times New Roman"/>
              <a:ea typeface="Times New Roman"/>
              <a:cs typeface="Times New Roman"/>
              <a:sym typeface="Times New Roman"/>
            </a:endParaRPr>
          </a:p>
        </p:txBody>
      </p:sp>
      <p:sp>
        <p:nvSpPr>
          <p:cNvPr id="185" name="Google Shape;185;p19"/>
          <p:cNvSpPr/>
          <p:nvPr/>
        </p:nvSpPr>
        <p:spPr>
          <a:xfrm>
            <a:off x="6252162" y="2920624"/>
            <a:ext cx="1554900" cy="3231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Not Enough </a:t>
            </a:r>
            <a:r>
              <a:rPr b="1" lang="en" sz="1100">
                <a:solidFill>
                  <a:srgbClr val="FFFFFF"/>
                </a:solidFill>
                <a:latin typeface="Times New Roman"/>
                <a:ea typeface="Times New Roman"/>
                <a:cs typeface="Times New Roman"/>
                <a:sym typeface="Times New Roman"/>
              </a:rPr>
              <a:t>Content </a:t>
            </a:r>
            <a:endParaRPr b="1" sz="1100">
              <a:solidFill>
                <a:srgbClr val="FFFFFF"/>
              </a:solidFill>
              <a:latin typeface="Times New Roman"/>
              <a:ea typeface="Times New Roman"/>
              <a:cs typeface="Times New Roman"/>
              <a:sym typeface="Times New Roman"/>
            </a:endParaRPr>
          </a:p>
        </p:txBody>
      </p:sp>
      <p:sp>
        <p:nvSpPr>
          <p:cNvPr id="186" name="Google Shape;186;p19"/>
          <p:cNvSpPr/>
          <p:nvPr/>
        </p:nvSpPr>
        <p:spPr>
          <a:xfrm>
            <a:off x="6252162" y="4606840"/>
            <a:ext cx="1554900" cy="323100"/>
          </a:xfrm>
          <a:prstGeom prst="rect">
            <a:avLst/>
          </a:prstGeom>
          <a:solidFill>
            <a:srgbClr val="CC0000"/>
          </a:solidFill>
          <a:ln cap="flat" cmpd="sng" w="28575">
            <a:solidFill>
              <a:srgbClr val="FFFFFF"/>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Times New Roman"/>
                <a:ea typeface="Times New Roman"/>
                <a:cs typeface="Times New Roman"/>
                <a:sym typeface="Times New Roman"/>
              </a:rPr>
              <a:t>General Economy</a:t>
            </a:r>
            <a:endParaRPr b="1" sz="1100">
              <a:solidFill>
                <a:srgbClr val="FFFFFF"/>
              </a:solidFill>
              <a:latin typeface="Times New Roman"/>
              <a:ea typeface="Times New Roman"/>
              <a:cs typeface="Times New Roman"/>
              <a:sym typeface="Times New Roman"/>
            </a:endParaRPr>
          </a:p>
        </p:txBody>
      </p:sp>
      <p:cxnSp>
        <p:nvCxnSpPr>
          <p:cNvPr id="187" name="Google Shape;187;p19"/>
          <p:cNvCxnSpPr>
            <a:stCxn id="175" idx="3"/>
            <a:endCxn id="174" idx="1"/>
          </p:cNvCxnSpPr>
          <p:nvPr/>
        </p:nvCxnSpPr>
        <p:spPr>
          <a:xfrm flipH="1" rot="10800000">
            <a:off x="1824363" y="1953739"/>
            <a:ext cx="610500" cy="947100"/>
          </a:xfrm>
          <a:prstGeom prst="bentConnector3">
            <a:avLst>
              <a:gd fmla="val 50004" name="adj1"/>
            </a:avLst>
          </a:prstGeom>
          <a:noFill/>
          <a:ln cap="flat" cmpd="sng" w="28575">
            <a:solidFill>
              <a:schemeClr val="lt1"/>
            </a:solidFill>
            <a:prstDash val="solid"/>
            <a:round/>
            <a:headEnd len="med" w="med" type="none"/>
            <a:tailEnd len="med" w="med" type="none"/>
          </a:ln>
        </p:spPr>
      </p:cxnSp>
      <p:cxnSp>
        <p:nvCxnSpPr>
          <p:cNvPr id="188" name="Google Shape;188;p19"/>
          <p:cNvCxnSpPr>
            <a:stCxn id="175" idx="3"/>
            <a:endCxn id="176" idx="1"/>
          </p:cNvCxnSpPr>
          <p:nvPr/>
        </p:nvCxnSpPr>
        <p:spPr>
          <a:xfrm>
            <a:off x="1824363" y="2900839"/>
            <a:ext cx="610500" cy="1309800"/>
          </a:xfrm>
          <a:prstGeom prst="bentConnector3">
            <a:avLst>
              <a:gd fmla="val 50005" name="adj1"/>
            </a:avLst>
          </a:prstGeom>
          <a:noFill/>
          <a:ln cap="flat" cmpd="sng" w="28575">
            <a:solidFill>
              <a:schemeClr val="lt1"/>
            </a:solidFill>
            <a:prstDash val="solid"/>
            <a:round/>
            <a:headEnd len="med" w="med" type="none"/>
            <a:tailEnd len="med" w="med" type="none"/>
          </a:ln>
        </p:spPr>
      </p:cxnSp>
      <p:cxnSp>
        <p:nvCxnSpPr>
          <p:cNvPr id="189" name="Google Shape;189;p19"/>
          <p:cNvCxnSpPr>
            <a:stCxn id="174" idx="3"/>
            <a:endCxn id="180" idx="1"/>
          </p:cNvCxnSpPr>
          <p:nvPr/>
        </p:nvCxnSpPr>
        <p:spPr>
          <a:xfrm flipH="1" rot="10800000">
            <a:off x="3989815" y="1097208"/>
            <a:ext cx="457800" cy="856500"/>
          </a:xfrm>
          <a:prstGeom prst="bentConnector3">
            <a:avLst>
              <a:gd fmla="val 49986" name="adj1"/>
            </a:avLst>
          </a:prstGeom>
          <a:noFill/>
          <a:ln cap="flat" cmpd="sng" w="28575">
            <a:solidFill>
              <a:schemeClr val="lt1"/>
            </a:solidFill>
            <a:prstDash val="solid"/>
            <a:round/>
            <a:headEnd len="med" w="med" type="none"/>
            <a:tailEnd len="med" w="med" type="none"/>
          </a:ln>
        </p:spPr>
      </p:cxnSp>
      <p:cxnSp>
        <p:nvCxnSpPr>
          <p:cNvPr id="190" name="Google Shape;190;p19"/>
          <p:cNvCxnSpPr>
            <a:stCxn id="174" idx="3"/>
            <a:endCxn id="181" idx="1"/>
          </p:cNvCxnSpPr>
          <p:nvPr/>
        </p:nvCxnSpPr>
        <p:spPr>
          <a:xfrm>
            <a:off x="3989815" y="1953708"/>
            <a:ext cx="489300" cy="765900"/>
          </a:xfrm>
          <a:prstGeom prst="bentConnector3">
            <a:avLst>
              <a:gd fmla="val 49989" name="adj1"/>
            </a:avLst>
          </a:prstGeom>
          <a:noFill/>
          <a:ln cap="flat" cmpd="sng" w="28575">
            <a:solidFill>
              <a:schemeClr val="lt1"/>
            </a:solidFill>
            <a:prstDash val="solid"/>
            <a:round/>
            <a:headEnd len="med" w="med" type="none"/>
            <a:tailEnd len="med" w="med" type="none"/>
          </a:ln>
        </p:spPr>
      </p:cxnSp>
      <p:cxnSp>
        <p:nvCxnSpPr>
          <p:cNvPr id="191" name="Google Shape;191;p19"/>
          <p:cNvCxnSpPr>
            <a:stCxn id="180" idx="3"/>
            <a:endCxn id="183" idx="1"/>
          </p:cNvCxnSpPr>
          <p:nvPr/>
        </p:nvCxnSpPr>
        <p:spPr>
          <a:xfrm>
            <a:off x="5794485" y="1097304"/>
            <a:ext cx="457800" cy="298800"/>
          </a:xfrm>
          <a:prstGeom prst="bentConnector3">
            <a:avLst>
              <a:gd fmla="val 49995" name="adj1"/>
            </a:avLst>
          </a:prstGeom>
          <a:noFill/>
          <a:ln cap="flat" cmpd="sng" w="28575">
            <a:solidFill>
              <a:schemeClr val="lt1"/>
            </a:solidFill>
            <a:prstDash val="solid"/>
            <a:round/>
            <a:headEnd len="med" w="med" type="none"/>
            <a:tailEnd len="med" w="med" type="none"/>
          </a:ln>
        </p:spPr>
      </p:cxnSp>
      <p:cxnSp>
        <p:nvCxnSpPr>
          <p:cNvPr id="192" name="Google Shape;192;p19"/>
          <p:cNvCxnSpPr>
            <a:stCxn id="180" idx="3"/>
            <a:endCxn id="182" idx="1"/>
          </p:cNvCxnSpPr>
          <p:nvPr/>
        </p:nvCxnSpPr>
        <p:spPr>
          <a:xfrm flipH="1" rot="10800000">
            <a:off x="5794485" y="833904"/>
            <a:ext cx="457800" cy="263400"/>
          </a:xfrm>
          <a:prstGeom prst="bentConnector3">
            <a:avLst>
              <a:gd fmla="val 49995" name="adj1"/>
            </a:avLst>
          </a:prstGeom>
          <a:noFill/>
          <a:ln cap="flat" cmpd="sng" w="28575">
            <a:solidFill>
              <a:schemeClr val="lt1"/>
            </a:solidFill>
            <a:prstDash val="solid"/>
            <a:round/>
            <a:headEnd len="med" w="med" type="none"/>
            <a:tailEnd len="med" w="med" type="none"/>
          </a:ln>
        </p:spPr>
      </p:cxnSp>
      <p:cxnSp>
        <p:nvCxnSpPr>
          <p:cNvPr id="193" name="Google Shape;193;p19"/>
          <p:cNvCxnSpPr>
            <a:stCxn id="181" idx="3"/>
            <a:endCxn id="184" idx="1"/>
          </p:cNvCxnSpPr>
          <p:nvPr/>
        </p:nvCxnSpPr>
        <p:spPr>
          <a:xfrm flipH="1" rot="10800000">
            <a:off x="5887809" y="2519993"/>
            <a:ext cx="364500" cy="199500"/>
          </a:xfrm>
          <a:prstGeom prst="bentConnector3">
            <a:avLst>
              <a:gd fmla="val 49980" name="adj1"/>
            </a:avLst>
          </a:prstGeom>
          <a:noFill/>
          <a:ln cap="flat" cmpd="sng" w="28575">
            <a:solidFill>
              <a:schemeClr val="lt1"/>
            </a:solidFill>
            <a:prstDash val="solid"/>
            <a:round/>
            <a:headEnd len="med" w="med" type="none"/>
            <a:tailEnd len="med" w="med" type="none"/>
          </a:ln>
        </p:spPr>
      </p:cxnSp>
      <p:cxnSp>
        <p:nvCxnSpPr>
          <p:cNvPr id="194" name="Google Shape;194;p19"/>
          <p:cNvCxnSpPr>
            <a:stCxn id="181" idx="3"/>
            <a:endCxn id="185" idx="1"/>
          </p:cNvCxnSpPr>
          <p:nvPr/>
        </p:nvCxnSpPr>
        <p:spPr>
          <a:xfrm>
            <a:off x="5887809" y="2719493"/>
            <a:ext cx="364500" cy="362700"/>
          </a:xfrm>
          <a:prstGeom prst="bentConnector3">
            <a:avLst>
              <a:gd fmla="val 49980" name="adj1"/>
            </a:avLst>
          </a:prstGeom>
          <a:noFill/>
          <a:ln cap="flat" cmpd="sng" w="28575">
            <a:solidFill>
              <a:schemeClr val="lt1"/>
            </a:solidFill>
            <a:prstDash val="solid"/>
            <a:round/>
            <a:headEnd len="med" w="med" type="none"/>
            <a:tailEnd len="med" w="med" type="none"/>
          </a:ln>
        </p:spPr>
      </p:cxnSp>
      <p:cxnSp>
        <p:nvCxnSpPr>
          <p:cNvPr id="195" name="Google Shape;195;p19"/>
          <p:cNvCxnSpPr>
            <a:stCxn id="177" idx="3"/>
            <a:endCxn id="179" idx="1"/>
          </p:cNvCxnSpPr>
          <p:nvPr/>
        </p:nvCxnSpPr>
        <p:spPr>
          <a:xfrm flipH="1" rot="10800000">
            <a:off x="5825391" y="3644270"/>
            <a:ext cx="426900" cy="228600"/>
          </a:xfrm>
          <a:prstGeom prst="bentConnector3">
            <a:avLst>
              <a:gd fmla="val 49985" name="adj1"/>
            </a:avLst>
          </a:prstGeom>
          <a:noFill/>
          <a:ln cap="flat" cmpd="sng" w="28575">
            <a:solidFill>
              <a:schemeClr val="lt1"/>
            </a:solidFill>
            <a:prstDash val="solid"/>
            <a:round/>
            <a:headEnd len="med" w="med" type="none"/>
            <a:tailEnd len="med" w="med" type="none"/>
          </a:ln>
        </p:spPr>
      </p:cxnSp>
      <p:cxnSp>
        <p:nvCxnSpPr>
          <p:cNvPr id="196" name="Google Shape;196;p19"/>
          <p:cNvCxnSpPr>
            <a:stCxn id="177" idx="3"/>
            <a:endCxn id="178" idx="1"/>
          </p:cNvCxnSpPr>
          <p:nvPr/>
        </p:nvCxnSpPr>
        <p:spPr>
          <a:xfrm>
            <a:off x="5825391" y="3872870"/>
            <a:ext cx="426900" cy="333300"/>
          </a:xfrm>
          <a:prstGeom prst="bentConnector3">
            <a:avLst>
              <a:gd fmla="val 49985" name="adj1"/>
            </a:avLst>
          </a:prstGeom>
          <a:noFill/>
          <a:ln cap="flat" cmpd="sng" w="28575">
            <a:solidFill>
              <a:schemeClr val="lt1"/>
            </a:solidFill>
            <a:prstDash val="solid"/>
            <a:round/>
            <a:headEnd len="med" w="med" type="none"/>
            <a:tailEnd len="med" w="med" type="none"/>
          </a:ln>
        </p:spPr>
      </p:cxnSp>
      <p:sp>
        <p:nvSpPr>
          <p:cNvPr id="197" name="Google Shape;197;p19"/>
          <p:cNvSpPr/>
          <p:nvPr/>
        </p:nvSpPr>
        <p:spPr>
          <a:xfrm>
            <a:off x="6252162" y="1796480"/>
            <a:ext cx="1554900" cy="323100"/>
          </a:xfrm>
          <a:prstGeom prst="rect">
            <a:avLst/>
          </a:prstGeom>
          <a:solidFill>
            <a:schemeClr val="lt1"/>
          </a:solidFill>
          <a:ln cap="flat" cmpd="sng" w="28575">
            <a:solidFill>
              <a:srgbClr val="CC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CC0000"/>
                </a:solidFill>
                <a:latin typeface="Times New Roman"/>
                <a:ea typeface="Times New Roman"/>
                <a:cs typeface="Times New Roman"/>
                <a:sym typeface="Times New Roman"/>
              </a:rPr>
              <a:t>Marketing</a:t>
            </a:r>
            <a:r>
              <a:rPr b="1" lang="en" sz="1100">
                <a:solidFill>
                  <a:srgbClr val="CC0000"/>
                </a:solidFill>
                <a:latin typeface="Times New Roman"/>
                <a:ea typeface="Times New Roman"/>
                <a:cs typeface="Times New Roman"/>
                <a:sym typeface="Times New Roman"/>
              </a:rPr>
              <a:t> </a:t>
            </a:r>
            <a:endParaRPr b="1" sz="1100">
              <a:solidFill>
                <a:srgbClr val="CC0000"/>
              </a:solidFill>
              <a:latin typeface="Times New Roman"/>
              <a:ea typeface="Times New Roman"/>
              <a:cs typeface="Times New Roman"/>
              <a:sym typeface="Times New Roman"/>
            </a:endParaRPr>
          </a:p>
        </p:txBody>
      </p:sp>
      <p:cxnSp>
        <p:nvCxnSpPr>
          <p:cNvPr id="198" name="Google Shape;198;p19"/>
          <p:cNvCxnSpPr>
            <a:stCxn id="176" idx="3"/>
            <a:endCxn id="177" idx="1"/>
          </p:cNvCxnSpPr>
          <p:nvPr/>
        </p:nvCxnSpPr>
        <p:spPr>
          <a:xfrm flipH="1" rot="10800000">
            <a:off x="3989818" y="3872831"/>
            <a:ext cx="426900" cy="337800"/>
          </a:xfrm>
          <a:prstGeom prst="bentConnector3">
            <a:avLst>
              <a:gd fmla="val 49985" name="adj1"/>
            </a:avLst>
          </a:prstGeom>
          <a:noFill/>
          <a:ln cap="flat" cmpd="sng" w="28575">
            <a:solidFill>
              <a:schemeClr val="lt1"/>
            </a:solidFill>
            <a:prstDash val="solid"/>
            <a:round/>
            <a:headEnd len="med" w="med" type="none"/>
            <a:tailEnd len="med" w="med" type="none"/>
          </a:ln>
        </p:spPr>
      </p:cxnSp>
      <p:cxnSp>
        <p:nvCxnSpPr>
          <p:cNvPr id="199" name="Google Shape;199;p19"/>
          <p:cNvCxnSpPr>
            <a:stCxn id="176" idx="3"/>
            <a:endCxn id="186" idx="1"/>
          </p:cNvCxnSpPr>
          <p:nvPr/>
        </p:nvCxnSpPr>
        <p:spPr>
          <a:xfrm>
            <a:off x="3989818" y="4210631"/>
            <a:ext cx="2262300" cy="557700"/>
          </a:xfrm>
          <a:prstGeom prst="bentConnector3">
            <a:avLst>
              <a:gd fmla="val 50001" name="adj1"/>
            </a:avLst>
          </a:prstGeom>
          <a:noFill/>
          <a:ln cap="flat" cmpd="sng" w="28575">
            <a:solidFill>
              <a:schemeClr val="lt1"/>
            </a:solidFill>
            <a:prstDash val="solid"/>
            <a:round/>
            <a:headEnd len="med" w="med" type="none"/>
            <a:tailEnd len="med" w="med" type="none"/>
          </a:ln>
        </p:spPr>
      </p:cxnSp>
      <p:cxnSp>
        <p:nvCxnSpPr>
          <p:cNvPr id="200" name="Google Shape;200;p19"/>
          <p:cNvCxnSpPr>
            <a:stCxn id="174" idx="3"/>
            <a:endCxn id="197" idx="1"/>
          </p:cNvCxnSpPr>
          <p:nvPr/>
        </p:nvCxnSpPr>
        <p:spPr>
          <a:xfrm>
            <a:off x="3989815" y="1953708"/>
            <a:ext cx="2262300" cy="4200"/>
          </a:xfrm>
          <a:prstGeom prst="bentConnector3">
            <a:avLst>
              <a:gd fmla="val 50001" name="adj1"/>
            </a:avLst>
          </a:prstGeom>
          <a:noFill/>
          <a:ln cap="flat" cmpd="sng" w="28575">
            <a:solidFill>
              <a:schemeClr val="lt1"/>
            </a:solidFill>
            <a:prstDash val="solid"/>
            <a:round/>
            <a:headEnd len="med" w="med" type="none"/>
            <a:tailEnd len="med" w="med" type="none"/>
          </a:ln>
        </p:spPr>
      </p:cxnSp>
      <p:sp>
        <p:nvSpPr>
          <p:cNvPr id="201" name="Google Shape;201;p19"/>
          <p:cNvSpPr txBox="1"/>
          <p:nvPr/>
        </p:nvSpPr>
        <p:spPr>
          <a:xfrm>
            <a:off x="7822100" y="303025"/>
            <a:ext cx="1156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Times New Roman"/>
                <a:ea typeface="Times New Roman"/>
                <a:cs typeface="Times New Roman"/>
                <a:sym typeface="Times New Roman"/>
              </a:rPr>
              <a:t>Score</a:t>
            </a:r>
            <a:endParaRPr b="1" sz="1200">
              <a:solidFill>
                <a:schemeClr val="lt1"/>
              </a:solidFill>
              <a:latin typeface="Times New Roman"/>
              <a:ea typeface="Times New Roman"/>
              <a:cs typeface="Times New Roman"/>
              <a:sym typeface="Times New Roman"/>
            </a:endParaRPr>
          </a:p>
        </p:txBody>
      </p:sp>
      <p:sp>
        <p:nvSpPr>
          <p:cNvPr id="202" name="Google Shape;202;p19"/>
          <p:cNvSpPr txBox="1"/>
          <p:nvPr/>
        </p:nvSpPr>
        <p:spPr>
          <a:xfrm>
            <a:off x="8197138" y="660625"/>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6</a:t>
            </a:r>
            <a:endParaRPr b="1" sz="1000">
              <a:solidFill>
                <a:schemeClr val="lt1"/>
              </a:solidFill>
              <a:latin typeface="Times New Roman"/>
              <a:ea typeface="Times New Roman"/>
              <a:cs typeface="Times New Roman"/>
              <a:sym typeface="Times New Roman"/>
            </a:endParaRPr>
          </a:p>
        </p:txBody>
      </p:sp>
      <p:sp>
        <p:nvSpPr>
          <p:cNvPr id="203" name="Google Shape;203;p19"/>
          <p:cNvSpPr txBox="1"/>
          <p:nvPr/>
        </p:nvSpPr>
        <p:spPr>
          <a:xfrm>
            <a:off x="8197138" y="1226600"/>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6</a:t>
            </a:r>
            <a:endParaRPr b="1" sz="1000">
              <a:solidFill>
                <a:schemeClr val="lt1"/>
              </a:solidFill>
              <a:latin typeface="Times New Roman"/>
              <a:ea typeface="Times New Roman"/>
              <a:cs typeface="Times New Roman"/>
              <a:sym typeface="Times New Roman"/>
            </a:endParaRPr>
          </a:p>
        </p:txBody>
      </p:sp>
      <p:sp>
        <p:nvSpPr>
          <p:cNvPr id="204" name="Google Shape;204;p19"/>
          <p:cNvSpPr txBox="1"/>
          <p:nvPr/>
        </p:nvSpPr>
        <p:spPr>
          <a:xfrm>
            <a:off x="8197138" y="1780875"/>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9</a:t>
            </a:r>
            <a:endParaRPr b="1" sz="1000">
              <a:solidFill>
                <a:schemeClr val="lt1"/>
              </a:solidFill>
              <a:latin typeface="Times New Roman"/>
              <a:ea typeface="Times New Roman"/>
              <a:cs typeface="Times New Roman"/>
              <a:sym typeface="Times New Roman"/>
            </a:endParaRPr>
          </a:p>
        </p:txBody>
      </p:sp>
      <p:sp>
        <p:nvSpPr>
          <p:cNvPr id="205" name="Google Shape;205;p19"/>
          <p:cNvSpPr txBox="1"/>
          <p:nvPr/>
        </p:nvSpPr>
        <p:spPr>
          <a:xfrm>
            <a:off x="8171413" y="2360213"/>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10</a:t>
            </a:r>
            <a:endParaRPr b="1" sz="1000">
              <a:solidFill>
                <a:schemeClr val="lt1"/>
              </a:solidFill>
              <a:latin typeface="Times New Roman"/>
              <a:ea typeface="Times New Roman"/>
              <a:cs typeface="Times New Roman"/>
              <a:sym typeface="Times New Roman"/>
            </a:endParaRPr>
          </a:p>
        </p:txBody>
      </p:sp>
      <p:sp>
        <p:nvSpPr>
          <p:cNvPr id="206" name="Google Shape;206;p19"/>
          <p:cNvSpPr txBox="1"/>
          <p:nvPr/>
        </p:nvSpPr>
        <p:spPr>
          <a:xfrm>
            <a:off x="8171413" y="2939525"/>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5</a:t>
            </a:r>
            <a:endParaRPr b="1" sz="1000">
              <a:solidFill>
                <a:schemeClr val="lt1"/>
              </a:solidFill>
              <a:latin typeface="Times New Roman"/>
              <a:ea typeface="Times New Roman"/>
              <a:cs typeface="Times New Roman"/>
              <a:sym typeface="Times New Roman"/>
            </a:endParaRPr>
          </a:p>
        </p:txBody>
      </p:sp>
      <p:sp>
        <p:nvSpPr>
          <p:cNvPr id="207" name="Google Shape;207;p19"/>
          <p:cNvSpPr txBox="1"/>
          <p:nvPr/>
        </p:nvSpPr>
        <p:spPr>
          <a:xfrm>
            <a:off x="8197138" y="3467075"/>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8</a:t>
            </a:r>
            <a:endParaRPr b="1" sz="1000">
              <a:solidFill>
                <a:schemeClr val="lt1"/>
              </a:solidFill>
              <a:latin typeface="Times New Roman"/>
              <a:ea typeface="Times New Roman"/>
              <a:cs typeface="Times New Roman"/>
              <a:sym typeface="Times New Roman"/>
            </a:endParaRPr>
          </a:p>
        </p:txBody>
      </p:sp>
      <p:sp>
        <p:nvSpPr>
          <p:cNvPr id="208" name="Google Shape;208;p19"/>
          <p:cNvSpPr txBox="1"/>
          <p:nvPr/>
        </p:nvSpPr>
        <p:spPr>
          <a:xfrm>
            <a:off x="8197138" y="4048075"/>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7</a:t>
            </a:r>
            <a:endParaRPr b="1" sz="1000">
              <a:solidFill>
                <a:schemeClr val="lt1"/>
              </a:solidFill>
              <a:latin typeface="Times New Roman"/>
              <a:ea typeface="Times New Roman"/>
              <a:cs typeface="Times New Roman"/>
              <a:sym typeface="Times New Roman"/>
            </a:endParaRPr>
          </a:p>
        </p:txBody>
      </p:sp>
      <p:sp>
        <p:nvSpPr>
          <p:cNvPr id="209" name="Google Shape;209;p19"/>
          <p:cNvSpPr txBox="1"/>
          <p:nvPr/>
        </p:nvSpPr>
        <p:spPr>
          <a:xfrm>
            <a:off x="8201588" y="4629075"/>
            <a:ext cx="397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solidFill>
                  <a:schemeClr val="lt1"/>
                </a:solidFill>
                <a:latin typeface="Times New Roman"/>
                <a:ea typeface="Times New Roman"/>
                <a:cs typeface="Times New Roman"/>
                <a:sym typeface="Times New Roman"/>
              </a:rPr>
              <a:t>7</a:t>
            </a:r>
            <a:endParaRPr b="1" sz="1000">
              <a:solidFill>
                <a:schemeClr val="lt1"/>
              </a:solidFill>
              <a:latin typeface="Times New Roman"/>
              <a:ea typeface="Times New Roman"/>
              <a:cs typeface="Times New Roman"/>
              <a:sym typeface="Times New Roman"/>
            </a:endParaRPr>
          </a:p>
        </p:txBody>
      </p:sp>
      <p:sp>
        <p:nvSpPr>
          <p:cNvPr id="210" name="Google Shape;210;p19"/>
          <p:cNvSpPr txBox="1"/>
          <p:nvPr/>
        </p:nvSpPr>
        <p:spPr>
          <a:xfrm>
            <a:off x="21000" y="-13050"/>
            <a:ext cx="91020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Times New Roman"/>
                <a:ea typeface="Times New Roman"/>
                <a:cs typeface="Times New Roman"/>
                <a:sym typeface="Times New Roman"/>
              </a:rPr>
              <a:t>Content, cost, and marketing are likely to be the primary drivers of Netflix’s strategic issue</a:t>
            </a:r>
            <a:endParaRPr b="1" sz="1700">
              <a:solidFill>
                <a:schemeClr val="lt1"/>
              </a:solidFill>
              <a:latin typeface="Times New Roman"/>
              <a:ea typeface="Times New Roman"/>
              <a:cs typeface="Times New Roman"/>
              <a:sym typeface="Times New Roman"/>
            </a:endParaRPr>
          </a:p>
        </p:txBody>
      </p:sp>
      <p:sp>
        <p:nvSpPr>
          <p:cNvPr id="211" name="Google Shape;211;p19"/>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6</a:t>
            </a:r>
            <a:endParaRPr>
              <a:solidFill>
                <a:schemeClr val="lt1"/>
              </a:solidFill>
              <a:latin typeface="Times New Roman"/>
              <a:ea typeface="Times New Roman"/>
              <a:cs typeface="Times New Roman"/>
              <a:sym typeface="Times New Roman"/>
            </a:endParaRPr>
          </a:p>
        </p:txBody>
      </p:sp>
      <p:sp>
        <p:nvSpPr>
          <p:cNvPr id="212" name="Google Shape;212;p19"/>
          <p:cNvSpPr txBox="1"/>
          <p:nvPr/>
        </p:nvSpPr>
        <p:spPr>
          <a:xfrm>
            <a:off x="0" y="4885275"/>
            <a:ext cx="1824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a:t>
            </a:r>
            <a:r>
              <a:rPr lang="en" sz="900">
                <a:solidFill>
                  <a:schemeClr val="lt1"/>
                </a:solidFill>
                <a:latin typeface="Times New Roman"/>
                <a:ea typeface="Times New Roman"/>
                <a:cs typeface="Times New Roman"/>
                <a:sym typeface="Times New Roman"/>
              </a:rPr>
              <a:t>See appendix for score breakdown</a:t>
            </a:r>
            <a:endParaRPr sz="900">
              <a:solidFill>
                <a:schemeClr val="lt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graphicFrame>
        <p:nvGraphicFramePr>
          <p:cNvPr id="218" name="Google Shape;218;p20"/>
          <p:cNvGraphicFramePr/>
          <p:nvPr/>
        </p:nvGraphicFramePr>
        <p:xfrm>
          <a:off x="311688" y="418060"/>
          <a:ext cx="3000000" cy="3000000"/>
        </p:xfrm>
        <a:graphic>
          <a:graphicData uri="http://schemas.openxmlformats.org/drawingml/2006/table">
            <a:tbl>
              <a:tblPr>
                <a:noFill/>
                <a:tableStyleId>{BC73D279-613C-4E53-A9BE-AF7CF46D8C62}</a:tableStyleId>
              </a:tblPr>
              <a:tblGrid>
                <a:gridCol w="1714725"/>
                <a:gridCol w="1701475"/>
                <a:gridCol w="1701475"/>
                <a:gridCol w="1701475"/>
                <a:gridCol w="1701475"/>
              </a:tblGrid>
              <a:tr h="381550">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Hypothesis</a:t>
                      </a:r>
                      <a:endParaRPr b="1">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Assumptions </a:t>
                      </a:r>
                      <a:endParaRPr b="1">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Proof</a:t>
                      </a:r>
                      <a:endParaRPr b="1">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Analysis </a:t>
                      </a:r>
                      <a:endParaRPr b="1">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Data</a:t>
                      </a:r>
                      <a:endParaRPr b="1">
                        <a:solidFill>
                          <a:schemeClr val="dk1"/>
                        </a:solidFill>
                        <a:latin typeface="Times New Roman"/>
                        <a:ea typeface="Times New Roman"/>
                        <a:cs typeface="Times New Roman"/>
                        <a:sym typeface="Times New Roman"/>
                      </a:endParaRPr>
                    </a:p>
                  </a:txBody>
                  <a:tcPr marT="91425" marB="91425" marR="91425" marL="91425">
                    <a:lnL cap="flat" cmpd="sng" w="28575">
                      <a:solidFill>
                        <a:srgbClr val="CC0000"/>
                      </a:solidFill>
                      <a:prstDash val="solid"/>
                      <a:round/>
                      <a:headEnd len="sm" w="sm" type="none"/>
                      <a:tailEnd len="sm" w="sm" type="none"/>
                    </a:lnL>
                    <a:lnR cap="flat" cmpd="sng" w="28575">
                      <a:solidFill>
                        <a:srgbClr val="CC0000"/>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rgbClr val="CC0000"/>
                      </a:solidFill>
                      <a:prstDash val="solid"/>
                      <a:round/>
                      <a:headEnd len="sm" w="sm" type="none"/>
                      <a:tailEnd len="sm" w="sm" type="none"/>
                    </a:lnB>
                    <a:solidFill>
                      <a:schemeClr val="lt1"/>
                    </a:solidFill>
                  </a:tcPr>
                </a:tc>
              </a:tr>
              <a:tr h="1232725">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H1: Netflix can increase market share by decreasing cost</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Cost is a primary driver in the buying </a:t>
                      </a:r>
                      <a:r>
                        <a:rPr lang="en" sz="1200">
                          <a:solidFill>
                            <a:schemeClr val="lt1"/>
                          </a:solidFill>
                          <a:latin typeface="Times New Roman"/>
                          <a:ea typeface="Times New Roman"/>
                          <a:cs typeface="Times New Roman"/>
                          <a:sym typeface="Times New Roman"/>
                        </a:rPr>
                        <a:t>decision</a:t>
                      </a:r>
                      <a:r>
                        <a:rPr lang="en" sz="1200">
                          <a:solidFill>
                            <a:schemeClr val="lt1"/>
                          </a:solidFill>
                          <a:latin typeface="Times New Roman"/>
                          <a:ea typeface="Times New Roman"/>
                          <a:cs typeface="Times New Roman"/>
                          <a:sym typeface="Times New Roman"/>
                        </a:rPr>
                        <a:t> process. </a:t>
                      </a:r>
                      <a:r>
                        <a:rPr lang="en" sz="1200">
                          <a:solidFill>
                            <a:schemeClr val="lt1"/>
                          </a:solidFill>
                          <a:latin typeface="Times New Roman"/>
                          <a:ea typeface="Times New Roman"/>
                          <a:cs typeface="Times New Roman"/>
                          <a:sym typeface="Times New Roman"/>
                        </a:rPr>
                        <a:t>Netflix</a:t>
                      </a:r>
                      <a:r>
                        <a:rPr lang="en" sz="1200">
                          <a:solidFill>
                            <a:schemeClr val="lt1"/>
                          </a:solidFill>
                          <a:latin typeface="Times New Roman"/>
                          <a:ea typeface="Times New Roman"/>
                          <a:cs typeface="Times New Roman"/>
                          <a:sym typeface="Times New Roman"/>
                        </a:rPr>
                        <a:t> has cost that are </a:t>
                      </a:r>
                      <a:r>
                        <a:rPr lang="en" sz="1200">
                          <a:solidFill>
                            <a:schemeClr val="lt1"/>
                          </a:solidFill>
                          <a:latin typeface="Times New Roman"/>
                          <a:ea typeface="Times New Roman"/>
                          <a:cs typeface="Times New Roman"/>
                          <a:sym typeface="Times New Roman"/>
                        </a:rPr>
                        <a:t>unattractive</a:t>
                      </a:r>
                      <a:r>
                        <a:rPr lang="en" sz="1200">
                          <a:solidFill>
                            <a:schemeClr val="lt1"/>
                          </a:solidFill>
                          <a:latin typeface="Times New Roman"/>
                          <a:ea typeface="Times New Roman"/>
                          <a:cs typeface="Times New Roman"/>
                          <a:sym typeface="Times New Roman"/>
                        </a:rPr>
                        <a:t> compared to competitors.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Net margin</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Consumer </a:t>
                      </a:r>
                      <a:r>
                        <a:rPr lang="en" sz="1200">
                          <a:solidFill>
                            <a:schemeClr val="lt1"/>
                          </a:solidFill>
                          <a:latin typeface="Times New Roman"/>
                          <a:ea typeface="Times New Roman"/>
                          <a:cs typeface="Times New Roman"/>
                          <a:sym typeface="Times New Roman"/>
                        </a:rPr>
                        <a:t>satisfaction</a:t>
                      </a:r>
                      <a:r>
                        <a:rPr lang="en" sz="1200">
                          <a:solidFill>
                            <a:schemeClr val="lt1"/>
                          </a:solidFill>
                          <a:latin typeface="Times New Roman"/>
                          <a:ea typeface="Times New Roman"/>
                          <a:cs typeface="Times New Roman"/>
                          <a:sym typeface="Times New Roman"/>
                        </a:rPr>
                        <a:t> reports</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Testing and trial data</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Analyze consumer </a:t>
                      </a:r>
                      <a:r>
                        <a:rPr lang="en" sz="1200">
                          <a:solidFill>
                            <a:schemeClr val="lt1"/>
                          </a:solidFill>
                          <a:latin typeface="Times New Roman"/>
                          <a:ea typeface="Times New Roman"/>
                          <a:cs typeface="Times New Roman"/>
                          <a:sym typeface="Times New Roman"/>
                        </a:rPr>
                        <a:t>opinions</a:t>
                      </a:r>
                      <a:r>
                        <a:rPr lang="en" sz="1200">
                          <a:solidFill>
                            <a:schemeClr val="lt1"/>
                          </a:solidFill>
                          <a:latin typeface="Times New Roman"/>
                          <a:ea typeface="Times New Roman"/>
                          <a:cs typeface="Times New Roman"/>
                          <a:sym typeface="Times New Roman"/>
                        </a:rPr>
                        <a:t> on cost </a:t>
                      </a:r>
                      <a:r>
                        <a:rPr lang="en" sz="1200">
                          <a:solidFill>
                            <a:schemeClr val="lt1"/>
                          </a:solidFill>
                          <a:latin typeface="Times New Roman"/>
                          <a:ea typeface="Times New Roman"/>
                          <a:cs typeface="Times New Roman"/>
                          <a:sym typeface="Times New Roman"/>
                        </a:rPr>
                        <a:t>relative</a:t>
                      </a:r>
                      <a:r>
                        <a:rPr lang="en" sz="1200">
                          <a:solidFill>
                            <a:schemeClr val="lt1"/>
                          </a:solidFill>
                          <a:latin typeface="Times New Roman"/>
                          <a:ea typeface="Times New Roman"/>
                          <a:cs typeface="Times New Roman"/>
                          <a:sym typeface="Times New Roman"/>
                        </a:rPr>
                        <a:t> to competitors.</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Financial</a:t>
                      </a:r>
                      <a:r>
                        <a:rPr lang="en" sz="1200">
                          <a:solidFill>
                            <a:schemeClr val="lt1"/>
                          </a:solidFill>
                          <a:latin typeface="Times New Roman"/>
                          <a:ea typeface="Times New Roman"/>
                          <a:cs typeface="Times New Roman"/>
                          <a:sym typeface="Times New Roman"/>
                        </a:rPr>
                        <a:t> data and customer feedback reports </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Company reports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rgbClr val="CC0000"/>
                      </a:solidFill>
                      <a:prstDash val="solid"/>
                      <a:round/>
                      <a:headEnd len="sm" w="sm" type="none"/>
                      <a:tailEnd len="sm" w="sm" type="none"/>
                    </a:lnT>
                    <a:lnB cap="flat" cmpd="sng" w="28575">
                      <a:solidFill>
                        <a:schemeClr val="lt1"/>
                      </a:solidFill>
                      <a:prstDash val="solid"/>
                      <a:round/>
                      <a:headEnd len="sm" w="sm" type="none"/>
                      <a:tailEnd len="sm" w="sm" type="none"/>
                    </a:lnB>
                  </a:tcPr>
                </a:tc>
              </a:tr>
              <a:tr h="1408850">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H2: Netflix can increase market share by increasing marketing efforts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The company has an efficient marking team that is able to draw in new customers and has the resources to expand marketing efforts.</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High revenues and effective marketing team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Compare revenues to profits and determine if the company has the funding to expand.</a:t>
                      </a:r>
                      <a:endParaRPr sz="1200">
                        <a:solidFill>
                          <a:schemeClr val="lt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200">
                          <a:solidFill>
                            <a:schemeClr val="lt1"/>
                          </a:solidFill>
                          <a:latin typeface="Times New Roman"/>
                          <a:ea typeface="Times New Roman"/>
                          <a:cs typeface="Times New Roman"/>
                          <a:sym typeface="Times New Roman"/>
                        </a:rPr>
                        <a:t>Determine if market will be responsive to efforts.</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Market research, marketing content, and customer feedback reports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r h="1408850">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H3: Netflix can increase market share by improving the quality of content</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solidFill>
                      <a:srgbClr val="CC0000"/>
                    </a:solidFill>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People are unhappy with current content and </a:t>
                      </a:r>
                      <a:r>
                        <a:rPr lang="en" sz="1200">
                          <a:solidFill>
                            <a:schemeClr val="lt1"/>
                          </a:solidFill>
                          <a:latin typeface="Times New Roman"/>
                          <a:ea typeface="Times New Roman"/>
                          <a:cs typeface="Times New Roman"/>
                          <a:sym typeface="Times New Roman"/>
                        </a:rPr>
                        <a:t>users</a:t>
                      </a:r>
                      <a:r>
                        <a:rPr lang="en" sz="1200">
                          <a:solidFill>
                            <a:schemeClr val="lt1"/>
                          </a:solidFill>
                          <a:latin typeface="Times New Roman"/>
                          <a:ea typeface="Times New Roman"/>
                          <a:cs typeface="Times New Roman"/>
                          <a:sym typeface="Times New Roman"/>
                        </a:rPr>
                        <a:t> value content quality the most over other streaming features. Improving content will draw in new </a:t>
                      </a:r>
                      <a:r>
                        <a:rPr lang="en" sz="1200">
                          <a:solidFill>
                            <a:schemeClr val="lt1"/>
                          </a:solidFill>
                          <a:latin typeface="Times New Roman"/>
                          <a:ea typeface="Times New Roman"/>
                          <a:cs typeface="Times New Roman"/>
                          <a:sym typeface="Times New Roman"/>
                        </a:rPr>
                        <a:t>viewers. </a:t>
                      </a:r>
                      <a:r>
                        <a:rPr lang="en" sz="1200">
                          <a:solidFill>
                            <a:schemeClr val="lt1"/>
                          </a:solidFill>
                          <a:latin typeface="Times New Roman"/>
                          <a:ea typeface="Times New Roman"/>
                          <a:cs typeface="Times New Roman"/>
                          <a:sym typeface="Times New Roman"/>
                        </a:rPr>
                        <a:t>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Customer </a:t>
                      </a:r>
                      <a:r>
                        <a:rPr lang="en" sz="1200">
                          <a:solidFill>
                            <a:schemeClr val="lt1"/>
                          </a:solidFill>
                          <a:latin typeface="Times New Roman"/>
                          <a:ea typeface="Times New Roman"/>
                          <a:cs typeface="Times New Roman"/>
                          <a:sym typeface="Times New Roman"/>
                        </a:rPr>
                        <a:t>dissatisfaction</a:t>
                      </a:r>
                      <a:r>
                        <a:rPr lang="en" sz="1200">
                          <a:solidFill>
                            <a:schemeClr val="lt1"/>
                          </a:solidFill>
                          <a:latin typeface="Times New Roman"/>
                          <a:ea typeface="Times New Roman"/>
                          <a:cs typeface="Times New Roman"/>
                          <a:sym typeface="Times New Roman"/>
                        </a:rPr>
                        <a:t> with content</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Look a </a:t>
                      </a:r>
                      <a:r>
                        <a:rPr lang="en" sz="1200">
                          <a:solidFill>
                            <a:schemeClr val="lt1"/>
                          </a:solidFill>
                          <a:latin typeface="Times New Roman"/>
                          <a:ea typeface="Times New Roman"/>
                          <a:cs typeface="Times New Roman"/>
                          <a:sym typeface="Times New Roman"/>
                        </a:rPr>
                        <a:t>consumer</a:t>
                      </a:r>
                      <a:r>
                        <a:rPr lang="en" sz="1200">
                          <a:solidFill>
                            <a:schemeClr val="lt1"/>
                          </a:solidFill>
                          <a:latin typeface="Times New Roman"/>
                          <a:ea typeface="Times New Roman"/>
                          <a:cs typeface="Times New Roman"/>
                          <a:sym typeface="Times New Roman"/>
                        </a:rPr>
                        <a:t> </a:t>
                      </a:r>
                      <a:r>
                        <a:rPr lang="en" sz="1200">
                          <a:solidFill>
                            <a:schemeClr val="lt1"/>
                          </a:solidFill>
                          <a:latin typeface="Times New Roman"/>
                          <a:ea typeface="Times New Roman"/>
                          <a:cs typeface="Times New Roman"/>
                          <a:sym typeface="Times New Roman"/>
                        </a:rPr>
                        <a:t>reports</a:t>
                      </a:r>
                      <a:r>
                        <a:rPr lang="en" sz="1200">
                          <a:solidFill>
                            <a:schemeClr val="lt1"/>
                          </a:solidFill>
                          <a:latin typeface="Times New Roman"/>
                          <a:ea typeface="Times New Roman"/>
                          <a:cs typeface="Times New Roman"/>
                          <a:sym typeface="Times New Roman"/>
                        </a:rPr>
                        <a:t> to determine why they are unhappy.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lt1"/>
                          </a:solidFill>
                          <a:latin typeface="Times New Roman"/>
                          <a:ea typeface="Times New Roman"/>
                          <a:cs typeface="Times New Roman"/>
                          <a:sym typeface="Times New Roman"/>
                        </a:rPr>
                        <a:t>Service data and consumer feedback reports </a:t>
                      </a:r>
                      <a:endParaRPr sz="1200">
                        <a:solidFill>
                          <a:schemeClr val="lt1"/>
                        </a:solidFill>
                        <a:latin typeface="Times New Roman"/>
                        <a:ea typeface="Times New Roman"/>
                        <a:cs typeface="Times New Roman"/>
                        <a:sym typeface="Times New Roman"/>
                      </a:endParaRPr>
                    </a:p>
                  </a:txBody>
                  <a:tcPr marT="91425" marB="91425" marR="91425" marL="914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28575">
                      <a:solidFill>
                        <a:schemeClr val="lt1"/>
                      </a:solidFill>
                      <a:prstDash val="solid"/>
                      <a:round/>
                      <a:headEnd len="sm" w="sm" type="none"/>
                      <a:tailEnd len="sm" w="sm" type="none"/>
                    </a:lnT>
                    <a:lnB cap="flat" cmpd="sng" w="28575">
                      <a:solidFill>
                        <a:schemeClr val="lt1"/>
                      </a:solidFill>
                      <a:prstDash val="solid"/>
                      <a:round/>
                      <a:headEnd len="sm" w="sm" type="none"/>
                      <a:tailEnd len="sm" w="sm" type="none"/>
                    </a:lnB>
                  </a:tcPr>
                </a:tc>
              </a:tr>
            </a:tbl>
          </a:graphicData>
        </a:graphic>
      </p:graphicFrame>
      <p:sp>
        <p:nvSpPr>
          <p:cNvPr id="219" name="Google Shape;219;p20"/>
          <p:cNvSpPr txBox="1"/>
          <p:nvPr/>
        </p:nvSpPr>
        <p:spPr>
          <a:xfrm>
            <a:off x="21000" y="-13050"/>
            <a:ext cx="9102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Times New Roman"/>
                <a:ea typeface="Times New Roman"/>
                <a:cs typeface="Times New Roman"/>
                <a:sym typeface="Times New Roman"/>
              </a:rPr>
              <a:t>To determine the best strategy for increasing market share, these </a:t>
            </a:r>
            <a:r>
              <a:rPr b="1" lang="en" sz="1600">
                <a:solidFill>
                  <a:schemeClr val="lt1"/>
                </a:solidFill>
                <a:latin typeface="Times New Roman"/>
                <a:ea typeface="Times New Roman"/>
                <a:cs typeface="Times New Roman"/>
                <a:sym typeface="Times New Roman"/>
              </a:rPr>
              <a:t>hypothesis</a:t>
            </a:r>
            <a:r>
              <a:rPr b="1" lang="en" sz="1600">
                <a:solidFill>
                  <a:schemeClr val="lt1"/>
                </a:solidFill>
                <a:latin typeface="Times New Roman"/>
                <a:ea typeface="Times New Roman"/>
                <a:cs typeface="Times New Roman"/>
                <a:sym typeface="Times New Roman"/>
              </a:rPr>
              <a:t> must be tested </a:t>
            </a:r>
            <a:endParaRPr b="1" sz="1600">
              <a:solidFill>
                <a:schemeClr val="lt1"/>
              </a:solidFill>
              <a:latin typeface="Times New Roman"/>
              <a:ea typeface="Times New Roman"/>
              <a:cs typeface="Times New Roman"/>
              <a:sym typeface="Times New Roman"/>
            </a:endParaRPr>
          </a:p>
        </p:txBody>
      </p:sp>
      <p:sp>
        <p:nvSpPr>
          <p:cNvPr id="220" name="Google Shape;220;p20"/>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7</a:t>
            </a:r>
            <a:endParaRPr>
              <a:solidFill>
                <a:schemeClr val="lt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1"/>
          <p:cNvSpPr txBox="1"/>
          <p:nvPr/>
        </p:nvSpPr>
        <p:spPr>
          <a:xfrm>
            <a:off x="0" y="0"/>
            <a:ext cx="690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lt1"/>
                </a:solidFill>
                <a:latin typeface="Times New Roman"/>
                <a:ea typeface="Times New Roman"/>
                <a:cs typeface="Times New Roman"/>
                <a:sym typeface="Times New Roman"/>
              </a:rPr>
              <a:t>H1: Netflix can increase market share by decreasing cost</a:t>
            </a:r>
            <a:endParaRPr b="1" sz="1800">
              <a:solidFill>
                <a:schemeClr val="lt1"/>
              </a:solidFill>
              <a:latin typeface="Times New Roman"/>
              <a:ea typeface="Times New Roman"/>
              <a:cs typeface="Times New Roman"/>
              <a:sym typeface="Times New Roman"/>
            </a:endParaRPr>
          </a:p>
        </p:txBody>
      </p:sp>
      <p:sp>
        <p:nvSpPr>
          <p:cNvPr id="226" name="Google Shape;226;p21"/>
          <p:cNvSpPr/>
          <p:nvPr/>
        </p:nvSpPr>
        <p:spPr>
          <a:xfrm>
            <a:off x="5772650" y="3355175"/>
            <a:ext cx="3235200" cy="1447500"/>
          </a:xfrm>
          <a:prstGeom prst="rect">
            <a:avLst/>
          </a:prstGeom>
          <a:solidFill>
            <a:schemeClr val="lt1"/>
          </a:solid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Times New Roman"/>
                <a:ea typeface="Times New Roman"/>
                <a:cs typeface="Times New Roman"/>
                <a:sym typeface="Times New Roman"/>
              </a:rPr>
              <a:t>Additional Analysis</a:t>
            </a: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Netflix has responded to this strategic issue and is attempting to respond to it. Although the </a:t>
            </a:r>
            <a:r>
              <a:rPr lang="en" sz="1300">
                <a:solidFill>
                  <a:schemeClr val="dk1"/>
                </a:solidFill>
                <a:latin typeface="Times New Roman"/>
                <a:ea typeface="Times New Roman"/>
                <a:cs typeface="Times New Roman"/>
                <a:sym typeface="Times New Roman"/>
              </a:rPr>
              <a:t>hypothesis</a:t>
            </a:r>
            <a:r>
              <a:rPr lang="en" sz="1300">
                <a:solidFill>
                  <a:schemeClr val="dk1"/>
                </a:solidFill>
                <a:latin typeface="Times New Roman"/>
                <a:ea typeface="Times New Roman"/>
                <a:cs typeface="Times New Roman"/>
                <a:sym typeface="Times New Roman"/>
              </a:rPr>
              <a:t> is </a:t>
            </a:r>
            <a:r>
              <a:rPr lang="en" sz="1300">
                <a:solidFill>
                  <a:schemeClr val="dk1"/>
                </a:solidFill>
                <a:latin typeface="Times New Roman"/>
                <a:ea typeface="Times New Roman"/>
                <a:cs typeface="Times New Roman"/>
                <a:sym typeface="Times New Roman"/>
              </a:rPr>
              <a:t>likely</a:t>
            </a:r>
            <a:r>
              <a:rPr lang="en" sz="1300">
                <a:solidFill>
                  <a:schemeClr val="dk1"/>
                </a:solidFill>
                <a:latin typeface="Times New Roman"/>
                <a:ea typeface="Times New Roman"/>
                <a:cs typeface="Times New Roman"/>
                <a:sym typeface="Times New Roman"/>
              </a:rPr>
              <a:t> true we will focus on other potential drivers that have yet to be identified or tested. </a:t>
            </a:r>
            <a:endParaRPr sz="1300">
              <a:solidFill>
                <a:schemeClr val="dk1"/>
              </a:solidFill>
              <a:latin typeface="Times New Roman"/>
              <a:ea typeface="Times New Roman"/>
              <a:cs typeface="Times New Roman"/>
              <a:sym typeface="Times New Roman"/>
            </a:endParaRPr>
          </a:p>
        </p:txBody>
      </p:sp>
      <p:sp>
        <p:nvSpPr>
          <p:cNvPr id="227" name="Google Shape;227;p21"/>
          <p:cNvSpPr/>
          <p:nvPr/>
        </p:nvSpPr>
        <p:spPr>
          <a:xfrm>
            <a:off x="87250" y="3222725"/>
            <a:ext cx="5471400" cy="17124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lt1"/>
                </a:solidFill>
                <a:latin typeface="Times New Roman"/>
                <a:ea typeface="Times New Roman"/>
                <a:cs typeface="Times New Roman"/>
                <a:sym typeface="Times New Roman"/>
              </a:rPr>
              <a:t>Assumption 2: Decreasing cost will attract more people to the platform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Netflix recently launched a trial in India in which they decreased prices. The subscription prices were extremely high in the current market. By dropping prices they were able to increase the number of new subscribers and engagement. The trial has recently been expanded to other countries, including the US, in October of 2022. Because the launch is recent, there is no data to on its success in the US market.  </a:t>
            </a:r>
            <a:endParaRPr sz="1300">
              <a:solidFill>
                <a:schemeClr val="lt1"/>
              </a:solidFill>
              <a:latin typeface="Times New Roman"/>
              <a:ea typeface="Times New Roman"/>
              <a:cs typeface="Times New Roman"/>
              <a:sym typeface="Times New Roman"/>
            </a:endParaRPr>
          </a:p>
        </p:txBody>
      </p:sp>
      <p:sp>
        <p:nvSpPr>
          <p:cNvPr id="228" name="Google Shape;228;p21"/>
          <p:cNvSpPr txBox="1"/>
          <p:nvPr/>
        </p:nvSpPr>
        <p:spPr>
          <a:xfrm>
            <a:off x="7416150" y="-65100"/>
            <a:ext cx="1485300" cy="415500"/>
          </a:xfrm>
          <a:prstGeom prst="rect">
            <a:avLst/>
          </a:prstGeom>
          <a:solidFill>
            <a:schemeClr val="lt1"/>
          </a:solidFill>
          <a:ln cap="flat" cmpd="sng" w="28575">
            <a:solidFill>
              <a:srgbClr val="CC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500">
                <a:latin typeface="Times New Roman"/>
                <a:ea typeface="Times New Roman"/>
                <a:cs typeface="Times New Roman"/>
                <a:sym typeface="Times New Roman"/>
              </a:rPr>
              <a:t>ACCEPTED</a:t>
            </a:r>
            <a:endParaRPr b="1" sz="1500">
              <a:latin typeface="Times New Roman"/>
              <a:ea typeface="Times New Roman"/>
              <a:cs typeface="Times New Roman"/>
              <a:sym typeface="Times New Roman"/>
            </a:endParaRPr>
          </a:p>
        </p:txBody>
      </p:sp>
      <p:sp>
        <p:nvSpPr>
          <p:cNvPr id="229" name="Google Shape;229;p21"/>
          <p:cNvSpPr/>
          <p:nvPr/>
        </p:nvSpPr>
        <p:spPr>
          <a:xfrm>
            <a:off x="4705225" y="662325"/>
            <a:ext cx="4251300" cy="2413200"/>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Assumption 3: Users are not satisfied with cost  </a:t>
            </a:r>
            <a:endParaRPr b="1"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lt1"/>
                </a:solidFill>
                <a:latin typeface="Times New Roman"/>
                <a:ea typeface="Times New Roman"/>
                <a:cs typeface="Times New Roman"/>
                <a:sym typeface="Times New Roman"/>
              </a:rPr>
              <a:t> </a:t>
            </a:r>
            <a:endParaRPr sz="1300">
              <a:solidFill>
                <a:schemeClr val="lt1"/>
              </a:solidFill>
              <a:latin typeface="Times New Roman"/>
              <a:ea typeface="Times New Roman"/>
              <a:cs typeface="Times New Roman"/>
              <a:sym typeface="Times New Roman"/>
            </a:endParaRPr>
          </a:p>
        </p:txBody>
      </p:sp>
      <p:sp>
        <p:nvSpPr>
          <p:cNvPr id="230" name="Google Shape;230;p21"/>
          <p:cNvSpPr/>
          <p:nvPr/>
        </p:nvSpPr>
        <p:spPr>
          <a:xfrm>
            <a:off x="87243" y="662325"/>
            <a:ext cx="4350478" cy="2359765"/>
          </a:xfrm>
          <a:prstGeom prst="rect">
            <a:avLst/>
          </a:prstGeom>
          <a:solidFill>
            <a:srgbClr val="CC0000"/>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solidFill>
                  <a:schemeClr val="lt1"/>
                </a:solidFill>
                <a:latin typeface="Times New Roman"/>
                <a:ea typeface="Times New Roman"/>
                <a:cs typeface="Times New Roman"/>
                <a:sym typeface="Times New Roman"/>
              </a:rPr>
              <a:t>Assumption 1: Margin is high enough to sustain lower cost  </a:t>
            </a:r>
            <a:endParaRPr/>
          </a:p>
        </p:txBody>
      </p:sp>
      <p:grpSp>
        <p:nvGrpSpPr>
          <p:cNvPr id="231" name="Google Shape;231;p21"/>
          <p:cNvGrpSpPr/>
          <p:nvPr/>
        </p:nvGrpSpPr>
        <p:grpSpPr>
          <a:xfrm>
            <a:off x="8643464" y="2779238"/>
            <a:ext cx="452965" cy="443475"/>
            <a:chOff x="5990189" y="202938"/>
            <a:chExt cx="452965" cy="443475"/>
          </a:xfrm>
        </p:grpSpPr>
        <p:sp>
          <p:nvSpPr>
            <p:cNvPr id="232" name="Google Shape;232;p21"/>
            <p:cNvSpPr/>
            <p:nvPr/>
          </p:nvSpPr>
          <p:spPr>
            <a:xfrm>
              <a:off x="6064875" y="308425"/>
              <a:ext cx="303600" cy="2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3" name="Google Shape;233;p21"/>
            <p:cNvPicPr preferRelativeResize="0"/>
            <p:nvPr/>
          </p:nvPicPr>
          <p:blipFill>
            <a:blip r:embed="rId3">
              <a:alphaModFix/>
            </a:blip>
            <a:stretch>
              <a:fillRect/>
            </a:stretch>
          </p:blipFill>
          <p:spPr>
            <a:xfrm>
              <a:off x="5990189" y="202938"/>
              <a:ext cx="452965" cy="443475"/>
            </a:xfrm>
            <a:prstGeom prst="rect">
              <a:avLst/>
            </a:prstGeom>
            <a:noFill/>
            <a:ln>
              <a:noFill/>
            </a:ln>
          </p:spPr>
        </p:pic>
      </p:grpSp>
      <p:grpSp>
        <p:nvGrpSpPr>
          <p:cNvPr id="234" name="Google Shape;234;p21"/>
          <p:cNvGrpSpPr/>
          <p:nvPr/>
        </p:nvGrpSpPr>
        <p:grpSpPr>
          <a:xfrm>
            <a:off x="5252114" y="4700013"/>
            <a:ext cx="452965" cy="443475"/>
            <a:chOff x="5990189" y="202938"/>
            <a:chExt cx="452965" cy="443475"/>
          </a:xfrm>
        </p:grpSpPr>
        <p:sp>
          <p:nvSpPr>
            <p:cNvPr id="235" name="Google Shape;235;p21"/>
            <p:cNvSpPr/>
            <p:nvPr/>
          </p:nvSpPr>
          <p:spPr>
            <a:xfrm>
              <a:off x="6064875" y="308425"/>
              <a:ext cx="303600" cy="2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1"/>
            <p:cNvPicPr preferRelativeResize="0"/>
            <p:nvPr/>
          </p:nvPicPr>
          <p:blipFill>
            <a:blip r:embed="rId3">
              <a:alphaModFix/>
            </a:blip>
            <a:stretch>
              <a:fillRect/>
            </a:stretch>
          </p:blipFill>
          <p:spPr>
            <a:xfrm>
              <a:off x="5990189" y="202938"/>
              <a:ext cx="452965" cy="443475"/>
            </a:xfrm>
            <a:prstGeom prst="rect">
              <a:avLst/>
            </a:prstGeom>
            <a:noFill/>
            <a:ln>
              <a:noFill/>
            </a:ln>
          </p:spPr>
        </p:pic>
      </p:grpSp>
      <p:sp>
        <p:nvSpPr>
          <p:cNvPr id="237" name="Google Shape;237;p21"/>
          <p:cNvSpPr txBox="1"/>
          <p:nvPr/>
        </p:nvSpPr>
        <p:spPr>
          <a:xfrm>
            <a:off x="8758500" y="4743300"/>
            <a:ext cx="385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imes New Roman"/>
                <a:ea typeface="Times New Roman"/>
                <a:cs typeface="Times New Roman"/>
                <a:sym typeface="Times New Roman"/>
              </a:rPr>
              <a:t>8</a:t>
            </a:r>
            <a:endParaRPr>
              <a:solidFill>
                <a:schemeClr val="lt1"/>
              </a:solidFill>
              <a:latin typeface="Times New Roman"/>
              <a:ea typeface="Times New Roman"/>
              <a:cs typeface="Times New Roman"/>
              <a:sym typeface="Times New Roman"/>
            </a:endParaRPr>
          </a:p>
        </p:txBody>
      </p:sp>
      <p:pic>
        <p:nvPicPr>
          <p:cNvPr id="238" name="Google Shape;238;p21"/>
          <p:cNvPicPr preferRelativeResize="0"/>
          <p:nvPr/>
        </p:nvPicPr>
        <p:blipFill>
          <a:blip r:embed="rId4">
            <a:alphaModFix/>
          </a:blip>
          <a:stretch>
            <a:fillRect/>
          </a:stretch>
        </p:blipFill>
        <p:spPr>
          <a:xfrm>
            <a:off x="488388" y="1090174"/>
            <a:ext cx="3548199" cy="1793601"/>
          </a:xfrm>
          <a:prstGeom prst="rect">
            <a:avLst/>
          </a:prstGeom>
          <a:noFill/>
          <a:ln>
            <a:noFill/>
          </a:ln>
        </p:spPr>
      </p:pic>
      <p:grpSp>
        <p:nvGrpSpPr>
          <p:cNvPr id="239" name="Google Shape;239;p21"/>
          <p:cNvGrpSpPr/>
          <p:nvPr/>
        </p:nvGrpSpPr>
        <p:grpSpPr>
          <a:xfrm>
            <a:off x="4119039" y="2703813"/>
            <a:ext cx="452965" cy="443475"/>
            <a:chOff x="5990189" y="202938"/>
            <a:chExt cx="452965" cy="443475"/>
          </a:xfrm>
        </p:grpSpPr>
        <p:sp>
          <p:nvSpPr>
            <p:cNvPr id="240" name="Google Shape;240;p21"/>
            <p:cNvSpPr/>
            <p:nvPr/>
          </p:nvSpPr>
          <p:spPr>
            <a:xfrm>
              <a:off x="6064875" y="308425"/>
              <a:ext cx="303600" cy="2325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1" name="Google Shape;241;p21"/>
            <p:cNvPicPr preferRelativeResize="0"/>
            <p:nvPr/>
          </p:nvPicPr>
          <p:blipFill>
            <a:blip r:embed="rId3">
              <a:alphaModFix/>
            </a:blip>
            <a:stretch>
              <a:fillRect/>
            </a:stretch>
          </p:blipFill>
          <p:spPr>
            <a:xfrm>
              <a:off x="5990189" y="202938"/>
              <a:ext cx="452965" cy="443475"/>
            </a:xfrm>
            <a:prstGeom prst="rect">
              <a:avLst/>
            </a:prstGeom>
            <a:noFill/>
            <a:ln>
              <a:noFill/>
            </a:ln>
          </p:spPr>
        </p:pic>
      </p:grpSp>
      <p:sp>
        <p:nvSpPr>
          <p:cNvPr id="242" name="Google Shape;242;p21"/>
          <p:cNvSpPr txBox="1"/>
          <p:nvPr/>
        </p:nvSpPr>
        <p:spPr>
          <a:xfrm>
            <a:off x="0" y="4885275"/>
            <a:ext cx="2538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latin typeface="Times New Roman"/>
                <a:ea typeface="Times New Roman"/>
                <a:cs typeface="Times New Roman"/>
                <a:sym typeface="Times New Roman"/>
              </a:rPr>
              <a:t>*See appendix for cost data of streaming service</a:t>
            </a:r>
            <a:endParaRPr sz="900">
              <a:solidFill>
                <a:schemeClr val="lt1"/>
              </a:solidFill>
              <a:latin typeface="Times New Roman"/>
              <a:ea typeface="Times New Roman"/>
              <a:cs typeface="Times New Roman"/>
              <a:sym typeface="Times New Roman"/>
            </a:endParaRPr>
          </a:p>
        </p:txBody>
      </p:sp>
      <p:pic>
        <p:nvPicPr>
          <p:cNvPr id="243" name="Google Shape;243;p21"/>
          <p:cNvPicPr preferRelativeResize="0"/>
          <p:nvPr/>
        </p:nvPicPr>
        <p:blipFill>
          <a:blip r:embed="rId5">
            <a:alphaModFix/>
          </a:blip>
          <a:stretch>
            <a:fillRect/>
          </a:stretch>
        </p:blipFill>
        <p:spPr>
          <a:xfrm>
            <a:off x="4951638" y="1158625"/>
            <a:ext cx="3758487" cy="1656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